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6" r:id="rId2"/>
    <p:sldId id="291" r:id="rId3"/>
    <p:sldId id="260" r:id="rId4"/>
    <p:sldId id="263" r:id="rId5"/>
    <p:sldId id="267" r:id="rId6"/>
    <p:sldId id="262" r:id="rId7"/>
    <p:sldId id="265" r:id="rId8"/>
    <p:sldId id="295" r:id="rId9"/>
    <p:sldId id="278" r:id="rId10"/>
    <p:sldId id="279" r:id="rId11"/>
    <p:sldId id="270" r:id="rId12"/>
    <p:sldId id="272" r:id="rId13"/>
    <p:sldId id="294" r:id="rId14"/>
    <p:sldId id="292" r:id="rId15"/>
    <p:sldId id="281" r:id="rId16"/>
    <p:sldId id="285" r:id="rId17"/>
    <p:sldId id="286" r:id="rId18"/>
    <p:sldId id="287" r:id="rId19"/>
    <p:sldId id="288" r:id="rId20"/>
    <p:sldId id="289" r:id="rId21"/>
    <p:sldId id="290" r:id="rId22"/>
    <p:sldId id="268" r:id="rId23"/>
    <p:sldId id="261"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8344E"/>
    <a:srgbClr val="111165"/>
    <a:srgbClr val="115B65"/>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73" autoAdjust="0"/>
    <p:restoredTop sz="94707" autoAdjust="0"/>
  </p:normalViewPr>
  <p:slideViewPr>
    <p:cSldViewPr>
      <p:cViewPr varScale="1">
        <p:scale>
          <a:sx n="91" d="100"/>
          <a:sy n="91" d="100"/>
        </p:scale>
        <p:origin x="-432"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889C660-0891-4E29-B938-0DE91038C64F}" type="datetimeFigureOut">
              <a:rPr lang="en-US" smtClean="0"/>
              <a:pPr/>
              <a:t>7/22/2010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F900003-9B3C-489D-BCCC-10E7E6DFD0C7}"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F900003-9B3C-489D-BCCC-10E7E6DFD0C7}"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F900003-9B3C-489D-BCCC-10E7E6DFD0C7}"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F900003-9B3C-489D-BCCC-10E7E6DFD0C7}"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F900003-9B3C-489D-BCCC-10E7E6DFD0C7}"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F900003-9B3C-489D-BCCC-10E7E6DFD0C7}"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F900003-9B3C-489D-BCCC-10E7E6DFD0C7}"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F900003-9B3C-489D-BCCC-10E7E6DFD0C7}"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F900003-9B3C-489D-BCCC-10E7E6DFD0C7}"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F900003-9B3C-489D-BCCC-10E7E6DFD0C7}"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F900003-9B3C-489D-BCCC-10E7E6DFD0C7}"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F900003-9B3C-489D-BCCC-10E7E6DFD0C7}"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F900003-9B3C-489D-BCCC-10E7E6DFD0C7}"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F900003-9B3C-489D-BCCC-10E7E6DFD0C7}"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F900003-9B3C-489D-BCCC-10E7E6DFD0C7}"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F900003-9B3C-489D-BCCC-10E7E6DFD0C7}"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F900003-9B3C-489D-BCCC-10E7E6DFD0C7}" type="slidenum">
              <a:rPr lang="en-US" smtClean="0"/>
              <a:pPr/>
              <a:t>23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F900003-9B3C-489D-BCCC-10E7E6DFD0C7}"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F900003-9B3C-489D-BCCC-10E7E6DFD0C7}"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F900003-9B3C-489D-BCCC-10E7E6DFD0C7}"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F900003-9B3C-489D-BCCC-10E7E6DFD0C7}"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F900003-9B3C-489D-BCCC-10E7E6DFD0C7}"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F900003-9B3C-489D-BCCC-10E7E6DFD0C7}"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F900003-9B3C-489D-BCCC-10E7E6DFD0C7}"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E72433-7974-4EA8-B255-8FCCA7B6925E}" type="datetime1">
              <a:rPr lang="en-US" smtClean="0"/>
              <a:pPr/>
              <a:t>7/22/2010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CC53A3-186A-4A9B-8AA2-13162673C9B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B93E7B1-BEA2-4F5C-AA60-F958B2C5D34C}" type="datetime1">
              <a:rPr lang="en-US" smtClean="0"/>
              <a:pPr/>
              <a:t>7/22/2010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CC53A3-186A-4A9B-8AA2-13162673C9B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75D5C73-5CCF-4AE1-A35D-2FF729D2E5C5}" type="datetime1">
              <a:rPr lang="en-US" smtClean="0"/>
              <a:pPr/>
              <a:t>7/22/2010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CC53A3-186A-4A9B-8AA2-13162673C9B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4EBCBEF-86D3-4055-8AFE-EC9322DE0D7B}" type="datetime1">
              <a:rPr lang="en-US" smtClean="0"/>
              <a:pPr/>
              <a:t>7/22/2010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CC53A3-186A-4A9B-8AA2-13162673C9B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BDB2143-B7E4-4BFC-9FBC-52AAE99D2244}" type="datetime1">
              <a:rPr lang="en-US" smtClean="0"/>
              <a:pPr/>
              <a:t>7/22/2010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CC53A3-186A-4A9B-8AA2-13162673C9B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34F6F02-64EB-4321-9A28-420BF9CA3D4A}" type="datetime1">
              <a:rPr lang="en-US" smtClean="0"/>
              <a:pPr/>
              <a:t>7/22/2010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CC53A3-186A-4A9B-8AA2-13162673C9B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A9A66AF-CAA8-4FF1-94A0-2E702D2BA483}" type="datetime1">
              <a:rPr lang="en-US" smtClean="0"/>
              <a:pPr/>
              <a:t>7/22/2010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5CC53A3-186A-4A9B-8AA2-13162673C9B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891E374-50DB-401C-9F56-31D10894924A}" type="datetime1">
              <a:rPr lang="en-US" smtClean="0"/>
              <a:pPr/>
              <a:t>7/22/2010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5CC53A3-186A-4A9B-8AA2-13162673C9B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761EC1-5745-4004-9C08-7E8A982055F1}" type="datetime1">
              <a:rPr lang="en-US" smtClean="0"/>
              <a:pPr/>
              <a:t>7/22/2010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5CC53A3-186A-4A9B-8AA2-13162673C9B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56D14E1-85C0-4A89-9CF0-97F363419E3C}" type="datetime1">
              <a:rPr lang="en-US" smtClean="0"/>
              <a:pPr/>
              <a:t>7/22/2010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CC53A3-186A-4A9B-8AA2-13162673C9B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BDA02E2-2190-4221-8A62-D21265A1CDE9}" type="datetime1">
              <a:rPr lang="en-US" smtClean="0"/>
              <a:pPr/>
              <a:t>7/22/2010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CC53A3-186A-4A9B-8AA2-13162673C9B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4E711B-256C-46B2-9C7E-8030235369EF}" type="datetime1">
              <a:rPr lang="en-US" smtClean="0"/>
              <a:pPr/>
              <a:t>7/22/2010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CC53A3-186A-4A9B-8AA2-13162673C9B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304800"/>
            <a:ext cx="8686800" cy="2308225"/>
          </a:xfrm>
        </p:spPr>
        <p:txBody>
          <a:bodyPr>
            <a:normAutofit/>
          </a:bodyPr>
          <a:lstStyle/>
          <a:p>
            <a:r>
              <a:rPr lang="en-US" sz="3600" dirty="0" smtClean="0"/>
              <a:t>“Where Interest and Passion </a:t>
            </a:r>
            <a:br>
              <a:rPr lang="en-US" sz="3600" dirty="0" smtClean="0"/>
            </a:br>
            <a:r>
              <a:rPr lang="en-US" sz="3600" dirty="0" smtClean="0"/>
              <a:t>Unite to Confound All Order” </a:t>
            </a:r>
            <a:br>
              <a:rPr lang="en-US" sz="3600" dirty="0" smtClean="0"/>
            </a:br>
            <a:r>
              <a:rPr lang="en-US" sz="2600" dirty="0" smtClean="0"/>
              <a:t>Corruption as State Formation in Early Colonial British India</a:t>
            </a:r>
            <a:endParaRPr lang="en-US" sz="2600" dirty="0"/>
          </a:p>
        </p:txBody>
      </p:sp>
      <p:sp>
        <p:nvSpPr>
          <p:cNvPr id="3" name="Subtitle 2"/>
          <p:cNvSpPr>
            <a:spLocks noGrp="1"/>
          </p:cNvSpPr>
          <p:nvPr>
            <p:ph type="subTitle" idx="1"/>
          </p:nvPr>
        </p:nvSpPr>
        <p:spPr>
          <a:xfrm>
            <a:off x="1371600" y="5334000"/>
            <a:ext cx="6400800" cy="1524000"/>
          </a:xfrm>
        </p:spPr>
        <p:txBody>
          <a:bodyPr>
            <a:noAutofit/>
          </a:bodyPr>
          <a:lstStyle/>
          <a:p>
            <a:r>
              <a:rPr lang="en-US" sz="1600" dirty="0" smtClean="0"/>
              <a:t>SSHA, November 2009</a:t>
            </a:r>
          </a:p>
          <a:p>
            <a:r>
              <a:rPr lang="en-US" sz="1600" dirty="0" smtClean="0"/>
              <a:t>Nicholas Hoover Wilson</a:t>
            </a:r>
          </a:p>
          <a:p>
            <a:r>
              <a:rPr lang="en-US" sz="1600" dirty="0" smtClean="0"/>
              <a:t>Ph.D. Candidate—UC Berkeley</a:t>
            </a:r>
          </a:p>
          <a:p>
            <a:r>
              <a:rPr lang="en-US" sz="1600" dirty="0" smtClean="0"/>
              <a:t>nwilson@berkeley.edu</a:t>
            </a:r>
            <a:endParaRPr lang="en-US" sz="1600" dirty="0"/>
          </a:p>
        </p:txBody>
      </p:sp>
      <p:sp>
        <p:nvSpPr>
          <p:cNvPr id="29697" name="Rectangle 1"/>
          <p:cNvSpPr>
            <a:spLocks noChangeArrowheads="1"/>
          </p:cNvSpPr>
          <p:nvPr/>
        </p:nvSpPr>
        <p:spPr bwMode="auto">
          <a:xfrm>
            <a:off x="914400" y="2927688"/>
            <a:ext cx="7315200" cy="20313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mj-lt"/>
                <a:ea typeface="Times New Roman" pitchFamily="18" charset="0"/>
                <a:cs typeface="Arial" pitchFamily="34" charset="0"/>
              </a:rPr>
              <a:t>“…if, in a country like [Britain], we are perpetually alarmed with supposed invasions of our rights, and frightful pictures of </a:t>
            </a:r>
            <a:r>
              <a:rPr kumimoji="0" lang="en-US" sz="1400" b="0" i="0" u="none" strike="noStrike" cap="none" normalizeH="0" baseline="0" dirty="0" err="1" smtClean="0">
                <a:ln>
                  <a:noFill/>
                </a:ln>
                <a:solidFill>
                  <a:schemeClr val="tx1"/>
                </a:solidFill>
                <a:effectLst/>
                <a:latin typeface="+mj-lt"/>
                <a:ea typeface="Times New Roman" pitchFamily="18" charset="0"/>
                <a:cs typeface="Arial" pitchFamily="34" charset="0"/>
              </a:rPr>
              <a:t>encreasing</a:t>
            </a:r>
            <a:r>
              <a:rPr kumimoji="0" lang="en-US" sz="1400" b="0" i="0" u="none" strike="noStrike" cap="none" normalizeH="0" baseline="0" dirty="0" smtClean="0">
                <a:ln>
                  <a:noFill/>
                </a:ln>
                <a:solidFill>
                  <a:schemeClr val="tx1"/>
                </a:solidFill>
                <a:effectLst/>
                <a:latin typeface="+mj-lt"/>
                <a:ea typeface="Times New Roman" pitchFamily="18" charset="0"/>
                <a:cs typeface="Arial" pitchFamily="34" charset="0"/>
              </a:rPr>
              <a:t> despotism are daily held forth to terrify the people, what a portrait might the dullest imagination exhibit of Bengal?  By minds open to such impressions, little regard will be had…of men clamorously demanding the protection of laws ill understood and work applied, where interest and passion unite to confound all order, and where lordly traders, impatient of </a:t>
            </a:r>
            <a:r>
              <a:rPr kumimoji="0" lang="en-US" sz="1400" b="0" i="0" u="none" strike="noStrike" cap="none" normalizeH="0" baseline="0" dirty="0" err="1" smtClean="0">
                <a:ln>
                  <a:noFill/>
                </a:ln>
                <a:solidFill>
                  <a:schemeClr val="tx1"/>
                </a:solidFill>
                <a:effectLst/>
                <a:latin typeface="+mj-lt"/>
                <a:ea typeface="Times New Roman" pitchFamily="18" charset="0"/>
                <a:cs typeface="Arial" pitchFamily="34" charset="0"/>
              </a:rPr>
              <a:t>controul</a:t>
            </a:r>
            <a:r>
              <a:rPr kumimoji="0" lang="en-US" sz="1400" b="0" i="0" u="none" strike="noStrike" cap="none" normalizeH="0" baseline="0" dirty="0" smtClean="0">
                <a:ln>
                  <a:noFill/>
                </a:ln>
                <a:solidFill>
                  <a:schemeClr val="tx1"/>
                </a:solidFill>
                <a:effectLst/>
                <a:latin typeface="+mj-lt"/>
                <a:ea typeface="Times New Roman" pitchFamily="18" charset="0"/>
                <a:cs typeface="Arial" pitchFamily="34" charset="0"/>
              </a:rPr>
              <a:t>, hope to gratify their own sordid avarice in the general wreck.”</a:t>
            </a:r>
            <a:endParaRPr kumimoji="0" lang="en-US" sz="1400" b="0" i="0" u="none" strike="noStrike" cap="none" normalizeH="0" baseline="0" dirty="0" smtClean="0">
              <a:ln>
                <a:noFill/>
              </a:ln>
              <a:solidFill>
                <a:schemeClr val="tx1"/>
              </a:solidFill>
              <a:effectLst/>
              <a:latin typeface="+mj-l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mj-lt"/>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lang="en-US" sz="1400" dirty="0" smtClean="0">
                <a:latin typeface="+mj-lt"/>
                <a:ea typeface="Times New Roman" pitchFamily="18" charset="0"/>
                <a:cs typeface="Arial" pitchFamily="34" charset="0"/>
              </a:rPr>
              <a:t>	</a:t>
            </a:r>
            <a:r>
              <a:rPr kumimoji="0" lang="en-US" sz="1400" b="0" i="0" u="none" strike="noStrike" cap="none" normalizeH="0" baseline="0" dirty="0" smtClean="0">
                <a:ln>
                  <a:noFill/>
                </a:ln>
                <a:solidFill>
                  <a:schemeClr val="tx1"/>
                </a:solidFill>
                <a:effectLst/>
                <a:latin typeface="+mj-lt"/>
                <a:ea typeface="Times New Roman" pitchFamily="18" charset="0"/>
                <a:cs typeface="Arial" pitchFamily="34" charset="0"/>
              </a:rPr>
              <a:t>--Harry </a:t>
            </a:r>
            <a:r>
              <a:rPr kumimoji="0" lang="en-US" sz="1400" b="0" i="0" u="none" strike="noStrike" cap="none" normalizeH="0" baseline="0" dirty="0" err="1" smtClean="0">
                <a:ln>
                  <a:noFill/>
                </a:ln>
                <a:solidFill>
                  <a:schemeClr val="tx1"/>
                </a:solidFill>
                <a:effectLst/>
                <a:latin typeface="+mj-lt"/>
                <a:ea typeface="Times New Roman" pitchFamily="18" charset="0"/>
                <a:cs typeface="Arial" pitchFamily="34" charset="0"/>
              </a:rPr>
              <a:t>Verelst</a:t>
            </a:r>
            <a:r>
              <a:rPr kumimoji="0" lang="en-US" sz="1400" b="0" i="0" u="none" strike="noStrike" cap="none" normalizeH="0" baseline="0" dirty="0" smtClean="0">
                <a:ln>
                  <a:noFill/>
                </a:ln>
                <a:solidFill>
                  <a:schemeClr val="tx1"/>
                </a:solidFill>
                <a:effectLst/>
                <a:latin typeface="+mj-lt"/>
                <a:ea typeface="Times New Roman" pitchFamily="18" charset="0"/>
                <a:cs typeface="Arial" pitchFamily="34" charset="0"/>
              </a:rPr>
              <a:t>, </a:t>
            </a:r>
            <a:r>
              <a:rPr kumimoji="0" lang="en-US" sz="1400" b="0" i="1" u="none" strike="noStrike" cap="none" normalizeH="0" baseline="0" dirty="0" smtClean="0">
                <a:ln>
                  <a:noFill/>
                </a:ln>
                <a:solidFill>
                  <a:schemeClr val="tx1"/>
                </a:solidFill>
                <a:effectLst/>
                <a:latin typeface="+mj-lt"/>
                <a:ea typeface="Times New Roman" pitchFamily="18" charset="0"/>
                <a:cs typeface="Arial" pitchFamily="34" charset="0"/>
              </a:rPr>
              <a:t>A View of the Rise, Progress, and Current State of the English 	Government in Benga</a:t>
            </a:r>
            <a:r>
              <a:rPr kumimoji="0" lang="en-US" sz="1400" b="0" i="0" u="none" strike="noStrike" cap="none" normalizeH="0" baseline="0" dirty="0" smtClean="0">
                <a:ln>
                  <a:noFill/>
                </a:ln>
                <a:solidFill>
                  <a:schemeClr val="tx1"/>
                </a:solidFill>
                <a:effectLst/>
                <a:latin typeface="+mj-lt"/>
                <a:ea typeface="Times New Roman" pitchFamily="18" charset="0"/>
                <a:cs typeface="Arial" pitchFamily="34" charset="0"/>
              </a:rPr>
              <a:t>l, 1772</a:t>
            </a:r>
            <a:endParaRPr kumimoji="0" lang="en-US" sz="1400" b="0" i="0" u="none" strike="noStrike" cap="none" normalizeH="0" baseline="0" dirty="0" smtClean="0">
              <a:ln>
                <a:noFill/>
              </a:ln>
              <a:solidFill>
                <a:schemeClr val="tx1"/>
              </a:solidFill>
              <a:effectLst/>
              <a:latin typeface="+mj-lt"/>
              <a:cs typeface="Arial" pitchFamily="34" charset="0"/>
            </a:endParaRPr>
          </a:p>
        </p:txBody>
      </p:sp>
      <p:sp>
        <p:nvSpPr>
          <p:cNvPr id="5" name="Slide Number Placeholder 4"/>
          <p:cNvSpPr>
            <a:spLocks noGrp="1"/>
          </p:cNvSpPr>
          <p:nvPr>
            <p:ph type="sldNum" sz="quarter" idx="12"/>
          </p:nvPr>
        </p:nvSpPr>
        <p:spPr/>
        <p:txBody>
          <a:bodyPr/>
          <a:lstStyle/>
          <a:p>
            <a:fld id="{E5CC53A3-186A-4A9B-8AA2-13162673C9B4}" type="slidenum">
              <a:rPr lang="en-US" smtClean="0"/>
              <a:pPr/>
              <a:t>1</a:t>
            </a:fld>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William Bolts in Bengal</a:t>
            </a:r>
            <a:endParaRPr lang="en-US" dirty="0"/>
          </a:p>
        </p:txBody>
      </p:sp>
      <p:sp>
        <p:nvSpPr>
          <p:cNvPr id="4" name="Oval 3"/>
          <p:cNvSpPr/>
          <p:nvPr/>
        </p:nvSpPr>
        <p:spPr>
          <a:xfrm rot="18695397">
            <a:off x="1299238" y="1794735"/>
            <a:ext cx="3119976" cy="4876800"/>
          </a:xfrm>
          <a:prstGeom prst="ellipse">
            <a:avLst/>
          </a:prstGeom>
          <a:noFill/>
          <a:ln>
            <a:solidFill>
              <a:schemeClr val="accent1">
                <a:shade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3962400" y="2514600"/>
            <a:ext cx="1219200" cy="4572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9" name="Rounded Rectangle 8"/>
          <p:cNvSpPr/>
          <p:nvPr/>
        </p:nvSpPr>
        <p:spPr>
          <a:xfrm>
            <a:off x="3429000" y="5105400"/>
            <a:ext cx="1219200" cy="4572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038600" y="2514600"/>
            <a:ext cx="1052083" cy="369332"/>
          </a:xfrm>
          <a:prstGeom prst="rect">
            <a:avLst/>
          </a:prstGeom>
          <a:noFill/>
        </p:spPr>
        <p:txBody>
          <a:bodyPr wrap="square" rtlCol="0">
            <a:spAutoFit/>
          </a:bodyPr>
          <a:lstStyle/>
          <a:p>
            <a:pPr algn="ctr"/>
            <a:r>
              <a:rPr lang="en-US" dirty="0" err="1" smtClean="0"/>
              <a:t>Verelst</a:t>
            </a:r>
            <a:endParaRPr lang="en-US" dirty="0"/>
          </a:p>
        </p:txBody>
      </p:sp>
      <p:sp>
        <p:nvSpPr>
          <p:cNvPr id="12" name="TextBox 11"/>
          <p:cNvSpPr txBox="1"/>
          <p:nvPr/>
        </p:nvSpPr>
        <p:spPr>
          <a:xfrm>
            <a:off x="3429000" y="5105400"/>
            <a:ext cx="1219200" cy="369332"/>
          </a:xfrm>
          <a:prstGeom prst="rect">
            <a:avLst/>
          </a:prstGeom>
          <a:noFill/>
        </p:spPr>
        <p:txBody>
          <a:bodyPr wrap="square" rtlCol="0">
            <a:spAutoFit/>
          </a:bodyPr>
          <a:lstStyle/>
          <a:p>
            <a:pPr algn="ctr"/>
            <a:r>
              <a:rPr lang="en-US" dirty="0" smtClean="0"/>
              <a:t>Bolts</a:t>
            </a:r>
            <a:endParaRPr lang="en-US" dirty="0"/>
          </a:p>
        </p:txBody>
      </p:sp>
      <p:sp>
        <p:nvSpPr>
          <p:cNvPr id="13" name="Rounded Rectangle 12"/>
          <p:cNvSpPr/>
          <p:nvPr/>
        </p:nvSpPr>
        <p:spPr>
          <a:xfrm>
            <a:off x="6858000" y="2743200"/>
            <a:ext cx="12192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14" name="TextBox 13"/>
          <p:cNvSpPr txBox="1"/>
          <p:nvPr/>
        </p:nvSpPr>
        <p:spPr>
          <a:xfrm>
            <a:off x="6934200" y="2743200"/>
            <a:ext cx="1052083" cy="646331"/>
          </a:xfrm>
          <a:prstGeom prst="rect">
            <a:avLst/>
          </a:prstGeom>
          <a:noFill/>
        </p:spPr>
        <p:txBody>
          <a:bodyPr wrap="square" rtlCol="0">
            <a:spAutoFit/>
          </a:bodyPr>
          <a:lstStyle/>
          <a:p>
            <a:r>
              <a:rPr lang="en-US" dirty="0" smtClean="0"/>
              <a:t>Calcutta Civilians</a:t>
            </a:r>
            <a:endParaRPr lang="en-US" dirty="0"/>
          </a:p>
        </p:txBody>
      </p:sp>
      <p:sp>
        <p:nvSpPr>
          <p:cNvPr id="15" name="Rounded Rectangle 14"/>
          <p:cNvSpPr/>
          <p:nvPr/>
        </p:nvSpPr>
        <p:spPr>
          <a:xfrm>
            <a:off x="7239000" y="4572000"/>
            <a:ext cx="1219200" cy="4572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16" name="TextBox 15"/>
          <p:cNvSpPr txBox="1"/>
          <p:nvPr/>
        </p:nvSpPr>
        <p:spPr>
          <a:xfrm>
            <a:off x="7315200" y="4572000"/>
            <a:ext cx="1052083" cy="369332"/>
          </a:xfrm>
          <a:prstGeom prst="rect">
            <a:avLst/>
          </a:prstGeom>
          <a:noFill/>
        </p:spPr>
        <p:txBody>
          <a:bodyPr wrap="square" rtlCol="0">
            <a:spAutoFit/>
          </a:bodyPr>
          <a:lstStyle/>
          <a:p>
            <a:r>
              <a:rPr lang="en-US" dirty="0" smtClean="0"/>
              <a:t>London </a:t>
            </a:r>
            <a:endParaRPr lang="en-US" dirty="0"/>
          </a:p>
        </p:txBody>
      </p:sp>
      <p:sp>
        <p:nvSpPr>
          <p:cNvPr id="17" name="Rounded Rectangle 16"/>
          <p:cNvSpPr/>
          <p:nvPr/>
        </p:nvSpPr>
        <p:spPr>
          <a:xfrm>
            <a:off x="1143000" y="2590800"/>
            <a:ext cx="1219200" cy="6858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18" name="TextBox 17"/>
          <p:cNvSpPr txBox="1"/>
          <p:nvPr/>
        </p:nvSpPr>
        <p:spPr>
          <a:xfrm>
            <a:off x="1219200" y="2590800"/>
            <a:ext cx="1052083" cy="646331"/>
          </a:xfrm>
          <a:prstGeom prst="rect">
            <a:avLst/>
          </a:prstGeom>
          <a:noFill/>
        </p:spPr>
        <p:txBody>
          <a:bodyPr wrap="square" rtlCol="0">
            <a:spAutoFit/>
          </a:bodyPr>
          <a:lstStyle/>
          <a:p>
            <a:r>
              <a:rPr lang="en-US" dirty="0" err="1" smtClean="0"/>
              <a:t>Nawab</a:t>
            </a:r>
            <a:r>
              <a:rPr lang="en-US" dirty="0" smtClean="0"/>
              <a:t> of Bengal</a:t>
            </a:r>
            <a:endParaRPr lang="en-US" dirty="0"/>
          </a:p>
        </p:txBody>
      </p:sp>
      <p:cxnSp>
        <p:nvCxnSpPr>
          <p:cNvPr id="23" name="Shape 22"/>
          <p:cNvCxnSpPr>
            <a:stCxn id="17" idx="3"/>
            <a:endCxn id="8" idx="1"/>
          </p:cNvCxnSpPr>
          <p:nvPr/>
        </p:nvCxnSpPr>
        <p:spPr>
          <a:xfrm flipV="1">
            <a:off x="2362200" y="2743200"/>
            <a:ext cx="1600200" cy="190500"/>
          </a:xfrm>
          <a:prstGeom prst="curvedConnector3">
            <a:avLst>
              <a:gd name="adj1" fmla="val 50000"/>
            </a:avLst>
          </a:prstGeom>
          <a:ln>
            <a:solidFill>
              <a:srgbClr val="FF0000"/>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17" idx="2"/>
            <a:endCxn id="12" idx="0"/>
          </p:cNvCxnSpPr>
          <p:nvPr/>
        </p:nvCxnSpPr>
        <p:spPr>
          <a:xfrm rot="16200000" flipH="1">
            <a:off x="1981200" y="3048000"/>
            <a:ext cx="1828800" cy="228600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533400" y="1447800"/>
            <a:ext cx="5715000" cy="4724400"/>
          </a:xfrm>
          <a:prstGeom prst="ellipse">
            <a:avLst/>
          </a:prstGeom>
          <a:noFill/>
          <a:ln>
            <a:solidFill>
              <a:schemeClr val="accent1">
                <a:shade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Curved Connector 23"/>
          <p:cNvCxnSpPr>
            <a:stCxn id="12" idx="3"/>
            <a:endCxn id="13" idx="1"/>
          </p:cNvCxnSpPr>
          <p:nvPr/>
        </p:nvCxnSpPr>
        <p:spPr>
          <a:xfrm flipV="1">
            <a:off x="4648200" y="3048000"/>
            <a:ext cx="2209800" cy="2242066"/>
          </a:xfrm>
          <a:prstGeom prst="curvedConnector3">
            <a:avLst>
              <a:gd name="adj1" fmla="val 50000"/>
            </a:avLst>
          </a:prstGeom>
          <a:ln>
            <a:solidFill>
              <a:srgbClr val="FF0000"/>
            </a:solidFill>
            <a:prstDash val="sysDot"/>
            <a:tailEnd type="arrow"/>
          </a:ln>
        </p:spPr>
        <p:style>
          <a:lnRef idx="1">
            <a:schemeClr val="accent1"/>
          </a:lnRef>
          <a:fillRef idx="0">
            <a:schemeClr val="accent1"/>
          </a:fillRef>
          <a:effectRef idx="0">
            <a:schemeClr val="accent1"/>
          </a:effectRef>
          <a:fontRef idx="minor">
            <a:schemeClr val="tx1"/>
          </a:fontRef>
        </p:style>
      </p:cxnSp>
      <p:sp>
        <p:nvSpPr>
          <p:cNvPr id="27" name="Oval 26"/>
          <p:cNvSpPr/>
          <p:nvPr/>
        </p:nvSpPr>
        <p:spPr>
          <a:xfrm>
            <a:off x="457200" y="1219200"/>
            <a:ext cx="8686800" cy="5029200"/>
          </a:xfrm>
          <a:prstGeom prst="ellipse">
            <a:avLst/>
          </a:prstGeom>
          <a:noFill/>
          <a:ln>
            <a:solidFill>
              <a:schemeClr val="accent1">
                <a:shade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Straight Arrow Connector 27"/>
          <p:cNvCxnSpPr>
            <a:stCxn id="8" idx="2"/>
            <a:endCxn id="12" idx="0"/>
          </p:cNvCxnSpPr>
          <p:nvPr/>
        </p:nvCxnSpPr>
        <p:spPr>
          <a:xfrm rot="5400000">
            <a:off x="3238500" y="3771900"/>
            <a:ext cx="2133600" cy="53340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33" name="Curved Connector 32"/>
          <p:cNvCxnSpPr>
            <a:stCxn id="15" idx="1"/>
            <a:endCxn id="8" idx="2"/>
          </p:cNvCxnSpPr>
          <p:nvPr/>
        </p:nvCxnSpPr>
        <p:spPr>
          <a:xfrm rot="10800000">
            <a:off x="4572000" y="2971800"/>
            <a:ext cx="2667000" cy="1828800"/>
          </a:xfrm>
          <a:prstGeom prst="curvedConnector2">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36" name="Curved Connector 35"/>
          <p:cNvCxnSpPr>
            <a:endCxn id="12" idx="3"/>
          </p:cNvCxnSpPr>
          <p:nvPr/>
        </p:nvCxnSpPr>
        <p:spPr>
          <a:xfrm rot="10800000" flipV="1">
            <a:off x="4648200" y="4800600"/>
            <a:ext cx="2590800" cy="489466"/>
          </a:xfrm>
          <a:prstGeom prst="curvedConnector3">
            <a:avLst>
              <a:gd name="adj1" fmla="val 47766"/>
            </a:avLst>
          </a:prstGeom>
          <a:ln>
            <a:solidFill>
              <a:srgbClr val="FF0000"/>
            </a:solidFill>
            <a:prstDash val="sysDot"/>
            <a:headEnd type="arrow"/>
            <a:tailEnd type="none"/>
          </a:ln>
        </p:spPr>
        <p:style>
          <a:lnRef idx="1">
            <a:schemeClr val="accent1"/>
          </a:lnRef>
          <a:fillRef idx="0">
            <a:schemeClr val="accent1"/>
          </a:fillRef>
          <a:effectRef idx="0">
            <a:schemeClr val="accent1"/>
          </a:effectRef>
          <a:fontRef idx="minor">
            <a:schemeClr val="tx1"/>
          </a:fontRef>
        </p:style>
      </p:cxnSp>
      <p:cxnSp>
        <p:nvCxnSpPr>
          <p:cNvPr id="62" name="Curved Connector 61"/>
          <p:cNvCxnSpPr>
            <a:stCxn id="15" idx="1"/>
            <a:endCxn id="12" idx="3"/>
          </p:cNvCxnSpPr>
          <p:nvPr/>
        </p:nvCxnSpPr>
        <p:spPr>
          <a:xfrm rot="10800000" flipV="1">
            <a:off x="4648200" y="4800600"/>
            <a:ext cx="2590800" cy="489466"/>
          </a:xfrm>
          <a:prstGeom prst="curvedConnector3">
            <a:avLst>
              <a:gd name="adj1" fmla="val 50000"/>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26" name="Slide Number Placeholder 25"/>
          <p:cNvSpPr>
            <a:spLocks noGrp="1"/>
          </p:cNvSpPr>
          <p:nvPr>
            <p:ph type="sldNum" sz="quarter" idx="12"/>
          </p:nvPr>
        </p:nvSpPr>
        <p:spPr/>
        <p:txBody>
          <a:bodyPr/>
          <a:lstStyle/>
          <a:p>
            <a:fld id="{E5CC53A3-186A-4A9B-8AA2-13162673C9B4}" type="slidenum">
              <a:rPr lang="en-US" smtClean="0"/>
              <a:pPr/>
              <a:t>10</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1"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2"/>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8"/>
                                        </p:tgtEl>
                                        <p:attrNameLst>
                                          <p:attrName>style.visibility</p:attrName>
                                        </p:attrNameLst>
                                      </p:cBhvr>
                                      <p:to>
                                        <p:strVal val="visible"/>
                                      </p:to>
                                    </p:set>
                                  </p:childTnLst>
                                </p:cTn>
                              </p:par>
                              <p:par>
                                <p:cTn id="37" presetID="3" presetClass="exit" presetSubtype="10" fill="hold" grpId="1" nodeType="withEffect">
                                  <p:stCondLst>
                                    <p:cond delay="0"/>
                                  </p:stCondLst>
                                  <p:childTnLst>
                                    <p:animEffect transition="out" filter="blinds(horizontal)">
                                      <p:cBhvr>
                                        <p:cTn id="38" dur="500"/>
                                        <p:tgtEl>
                                          <p:spTgt spid="4"/>
                                        </p:tgtEl>
                                      </p:cBhvr>
                                    </p:animEffect>
                                    <p:set>
                                      <p:cBhvr>
                                        <p:cTn id="39" dur="1" fill="hold">
                                          <p:stCondLst>
                                            <p:cond delay="499"/>
                                          </p:stCondLst>
                                        </p:cTn>
                                        <p:tgtEl>
                                          <p:spTgt spid="4"/>
                                        </p:tgtEl>
                                        <p:attrNameLst>
                                          <p:attrName>style.visibility</p:attrName>
                                        </p:attrNameLst>
                                      </p:cBhvr>
                                      <p:to>
                                        <p:strVal val="hidden"/>
                                      </p:to>
                                    </p:set>
                                  </p:childTnLst>
                                </p:cTn>
                              </p:par>
                              <p:par>
                                <p:cTn id="40" presetID="3" presetClass="exit" presetSubtype="10" fill="hold" nodeType="withEffect">
                                  <p:stCondLst>
                                    <p:cond delay="0"/>
                                  </p:stCondLst>
                                  <p:childTnLst>
                                    <p:animEffect transition="out" filter="blinds(horizontal)">
                                      <p:cBhvr>
                                        <p:cTn id="41" dur="500"/>
                                        <p:tgtEl>
                                          <p:spTgt spid="23"/>
                                        </p:tgtEl>
                                      </p:cBhvr>
                                    </p:animEffect>
                                    <p:set>
                                      <p:cBhvr>
                                        <p:cTn id="42" dur="1" fill="hold">
                                          <p:stCondLst>
                                            <p:cond delay="499"/>
                                          </p:stCondLst>
                                        </p:cTn>
                                        <p:tgtEl>
                                          <p:spTgt spid="23"/>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3"/>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24"/>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6"/>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6"/>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15"/>
                                        </p:tgtEl>
                                        <p:attrNameLst>
                                          <p:attrName>style.visibility</p:attrName>
                                        </p:attrNameLst>
                                      </p:cBhvr>
                                      <p:to>
                                        <p:strVal val="visible"/>
                                      </p:to>
                                    </p:set>
                                  </p:childTnLst>
                                </p:cTn>
                              </p:par>
                              <p:par>
                                <p:cTn id="59" presetID="3" presetClass="exit" presetSubtype="10" fill="hold" nodeType="withEffect">
                                  <p:stCondLst>
                                    <p:cond delay="0"/>
                                  </p:stCondLst>
                                  <p:childTnLst>
                                    <p:animEffect transition="out" filter="blinds(horizontal)">
                                      <p:cBhvr>
                                        <p:cTn id="60" dur="500"/>
                                        <p:tgtEl>
                                          <p:spTgt spid="24"/>
                                        </p:tgtEl>
                                      </p:cBhvr>
                                    </p:animEffect>
                                    <p:set>
                                      <p:cBhvr>
                                        <p:cTn id="61" dur="1" fill="hold">
                                          <p:stCondLst>
                                            <p:cond delay="499"/>
                                          </p:stCondLst>
                                        </p:cTn>
                                        <p:tgtEl>
                                          <p:spTgt spid="24"/>
                                        </p:tgtEl>
                                        <p:attrNameLst>
                                          <p:attrName>style.visibility</p:attrName>
                                        </p:attrNameLst>
                                      </p:cBhvr>
                                      <p:to>
                                        <p:strVal val="hidden"/>
                                      </p:to>
                                    </p:set>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nodeType="clickEffect">
                                  <p:stCondLst>
                                    <p:cond delay="0"/>
                                  </p:stCondLst>
                                  <p:childTnLst>
                                    <p:set>
                                      <p:cBhvr>
                                        <p:cTn id="65" dur="1" fill="hold">
                                          <p:stCondLst>
                                            <p:cond delay="0"/>
                                          </p:stCondLst>
                                        </p:cTn>
                                        <p:tgtEl>
                                          <p:spTgt spid="33"/>
                                        </p:tgtEl>
                                        <p:attrNameLst>
                                          <p:attrName>style.visibility</p:attrName>
                                        </p:attrNameLst>
                                      </p:cBhvr>
                                      <p:to>
                                        <p:strVal val="visible"/>
                                      </p:to>
                                    </p:set>
                                  </p:childTnLst>
                                </p:cTn>
                              </p:par>
                              <p:par>
                                <p:cTn id="66" presetID="1" presetClass="entr" presetSubtype="0" fill="hold" grpId="0" nodeType="withEffect">
                                  <p:stCondLst>
                                    <p:cond delay="0"/>
                                  </p:stCondLst>
                                  <p:childTnLst>
                                    <p:set>
                                      <p:cBhvr>
                                        <p:cTn id="67" dur="1" fill="hold">
                                          <p:stCondLst>
                                            <p:cond delay="0"/>
                                          </p:stCondLst>
                                        </p:cTn>
                                        <p:tgtEl>
                                          <p:spTgt spid="27"/>
                                        </p:tgtEl>
                                        <p:attrNameLst>
                                          <p:attrName>style.visibility</p:attrName>
                                        </p:attrNameLst>
                                      </p:cBhvr>
                                      <p:to>
                                        <p:strVal val="visible"/>
                                      </p:to>
                                    </p:set>
                                  </p:childTnLst>
                                </p:cTn>
                              </p:par>
                              <p:par>
                                <p:cTn id="68" presetID="3" presetClass="exit" presetSubtype="10" fill="hold" nodeType="withEffect">
                                  <p:stCondLst>
                                    <p:cond delay="0"/>
                                  </p:stCondLst>
                                  <p:childTnLst>
                                    <p:animEffect transition="out" filter="blinds(horizontal)">
                                      <p:cBhvr>
                                        <p:cTn id="69" dur="500"/>
                                        <p:tgtEl>
                                          <p:spTgt spid="36"/>
                                        </p:tgtEl>
                                      </p:cBhvr>
                                    </p:animEffect>
                                    <p:set>
                                      <p:cBhvr>
                                        <p:cTn id="70" dur="1" fill="hold">
                                          <p:stCondLst>
                                            <p:cond delay="499"/>
                                          </p:stCondLst>
                                        </p:cTn>
                                        <p:tgtEl>
                                          <p:spTgt spid="36"/>
                                        </p:tgtEl>
                                        <p:attrNameLst>
                                          <p:attrName>style.visibility</p:attrName>
                                        </p:attrNameLst>
                                      </p:cBhvr>
                                      <p:to>
                                        <p:strVal val="hidden"/>
                                      </p:to>
                                    </p:set>
                                  </p:childTnLst>
                                </p:cTn>
                              </p:par>
                              <p:par>
                                <p:cTn id="71" presetID="3" presetClass="exit" presetSubtype="10" fill="hold" grpId="1" nodeType="withEffect">
                                  <p:stCondLst>
                                    <p:cond delay="0"/>
                                  </p:stCondLst>
                                  <p:childTnLst>
                                    <p:animEffect transition="out" filter="blinds(horizontal)">
                                      <p:cBhvr>
                                        <p:cTn id="72" dur="500"/>
                                        <p:tgtEl>
                                          <p:spTgt spid="22"/>
                                        </p:tgtEl>
                                      </p:cBhvr>
                                    </p:animEffect>
                                    <p:set>
                                      <p:cBhvr>
                                        <p:cTn id="73" dur="1" fill="hold">
                                          <p:stCondLst>
                                            <p:cond delay="499"/>
                                          </p:stCondLst>
                                        </p:cTn>
                                        <p:tgtEl>
                                          <p:spTgt spid="22"/>
                                        </p:tgtEl>
                                        <p:attrNameLst>
                                          <p:attrName>style.visibility</p:attrName>
                                        </p:attrNameLst>
                                      </p:cBhvr>
                                      <p:to>
                                        <p:strVal val="hidden"/>
                                      </p:to>
                                    </p:set>
                                  </p:childTnLst>
                                </p:cTn>
                              </p:par>
                              <p:par>
                                <p:cTn id="74" presetID="1" presetClass="entr" presetSubtype="0" fill="hold" nodeType="withEffect">
                                  <p:stCondLst>
                                    <p:cond delay="0"/>
                                  </p:stCondLst>
                                  <p:childTnLst>
                                    <p:set>
                                      <p:cBhvr>
                                        <p:cTn id="75" dur="1" fill="hold">
                                          <p:stCondLst>
                                            <p:cond delay="0"/>
                                          </p:stCondLst>
                                        </p:cTn>
                                        <p:tgtEl>
                                          <p:spTgt spid="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8" grpId="0" animBg="1"/>
      <p:bldP spid="9" grpId="0" animBg="1"/>
      <p:bldP spid="9" grpId="1" animBg="1"/>
      <p:bldP spid="11" grpId="0"/>
      <p:bldP spid="12" grpId="0"/>
      <p:bldP spid="12" grpId="1"/>
      <p:bldP spid="13" grpId="0" animBg="1"/>
      <p:bldP spid="14" grpId="0"/>
      <p:bldP spid="15" grpId="0" animBg="1"/>
      <p:bldP spid="16" grpId="0"/>
      <p:bldP spid="17" grpId="0" animBg="1"/>
      <p:bldP spid="18" grpId="0"/>
      <p:bldP spid="22" grpId="0" animBg="1"/>
      <p:bldP spid="22" grpId="1" animBg="1"/>
      <p:bldP spid="2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William Bolts in Bengal (II)</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British administration is chaotic and “corrupt”</a:t>
            </a:r>
          </a:p>
          <a:p>
            <a:pPr lvl="1"/>
            <a:r>
              <a:rPr lang="en-US" dirty="0" smtClean="0"/>
              <a:t>Bolts</a:t>
            </a:r>
          </a:p>
          <a:p>
            <a:pPr lvl="2"/>
            <a:r>
              <a:rPr lang="en-US" dirty="0" smtClean="0"/>
              <a:t>“That the Company is a Sovereign in the capacity of a merchant, and accordingly acts there in that double capacity; and that those who act under them are despots and merchants, as well for themselves as the Company: which are circumstances that must prove destructive to a commercial country.”</a:t>
            </a:r>
          </a:p>
          <a:p>
            <a:pPr lvl="1"/>
            <a:r>
              <a:rPr lang="en-US" dirty="0" err="1" smtClean="0"/>
              <a:t>Verelst</a:t>
            </a:r>
            <a:endParaRPr lang="en-US" dirty="0" smtClean="0"/>
          </a:p>
          <a:p>
            <a:pPr lvl="2"/>
            <a:r>
              <a:rPr lang="en-US" dirty="0" smtClean="0"/>
              <a:t>“…a majority of the council viewed with jealous eyes every act of government.  They considered all resistance to the privilege they claimed, as a settled determination to subvert the power of the company; and passion thus uniting with interest, they urged a measure of national policy with the little peevish petulance of a personal quarrel...”</a:t>
            </a:r>
          </a:p>
          <a:p>
            <a:endParaRPr lang="en-US" dirty="0"/>
          </a:p>
        </p:txBody>
      </p:sp>
      <p:sp>
        <p:nvSpPr>
          <p:cNvPr id="4" name="Slide Number Placeholder 3"/>
          <p:cNvSpPr>
            <a:spLocks noGrp="1"/>
          </p:cNvSpPr>
          <p:nvPr>
            <p:ph type="sldNum" sz="quarter" idx="12"/>
          </p:nvPr>
        </p:nvSpPr>
        <p:spPr/>
        <p:txBody>
          <a:bodyPr/>
          <a:lstStyle/>
          <a:p>
            <a:fld id="{E5CC53A3-186A-4A9B-8AA2-13162673C9B4}" type="slidenum">
              <a:rPr lang="en-US" smtClean="0"/>
              <a:pPr/>
              <a:t>11</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William Bolts in Bengal (III)</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Bolts</a:t>
            </a:r>
          </a:p>
          <a:p>
            <a:pPr lvl="1"/>
            <a:r>
              <a:rPr lang="en-US" dirty="0" smtClean="0"/>
              <a:t>Disorder from state entanglement with commerce</a:t>
            </a:r>
          </a:p>
          <a:p>
            <a:pPr lvl="1"/>
            <a:r>
              <a:rPr lang="en-US" dirty="0" smtClean="0"/>
              <a:t>Directly integrate India into the British state</a:t>
            </a:r>
          </a:p>
          <a:p>
            <a:pPr lvl="1"/>
            <a:r>
              <a:rPr lang="en-US" dirty="0" smtClean="0"/>
              <a:t>Colonial society stabilized by market exchange, guaranteed by the state</a:t>
            </a:r>
          </a:p>
          <a:p>
            <a:r>
              <a:rPr lang="en-US" dirty="0" err="1" smtClean="0"/>
              <a:t>Verelst</a:t>
            </a:r>
            <a:endParaRPr lang="en-US" dirty="0" smtClean="0"/>
          </a:p>
          <a:p>
            <a:pPr lvl="1"/>
            <a:r>
              <a:rPr lang="en-US" dirty="0" smtClean="0"/>
              <a:t>Disorder  from subversion of Company authority</a:t>
            </a:r>
          </a:p>
          <a:p>
            <a:pPr lvl="1"/>
            <a:r>
              <a:rPr lang="en-US" dirty="0" smtClean="0"/>
              <a:t>Separate Britain and India</a:t>
            </a:r>
          </a:p>
          <a:p>
            <a:pPr lvl="1"/>
            <a:r>
              <a:rPr lang="en-US" dirty="0" smtClean="0"/>
              <a:t>Clearly empower the Company to deport Bolts</a:t>
            </a:r>
          </a:p>
          <a:p>
            <a:pPr lvl="1"/>
            <a:r>
              <a:rPr lang="en-US" dirty="0" smtClean="0"/>
              <a:t>Colonial administration stabilized by the state</a:t>
            </a:r>
          </a:p>
        </p:txBody>
      </p:sp>
      <p:sp>
        <p:nvSpPr>
          <p:cNvPr id="4" name="Slide Number Placeholder 3"/>
          <p:cNvSpPr>
            <a:spLocks noGrp="1"/>
          </p:cNvSpPr>
          <p:nvPr>
            <p:ph type="sldNum" sz="quarter" idx="12"/>
          </p:nvPr>
        </p:nvSpPr>
        <p:spPr/>
        <p:txBody>
          <a:bodyPr/>
          <a:lstStyle/>
          <a:p>
            <a:fld id="{E5CC53A3-186A-4A9B-8AA2-13162673C9B4}" type="slidenum">
              <a:rPr lang="en-US" smtClean="0"/>
              <a:pPr/>
              <a:t>12</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t>
            </a:r>
            <a:r>
              <a:rPr lang="en-US" dirty="0" err="1" smtClean="0"/>
              <a:t>Nawab</a:t>
            </a:r>
            <a:r>
              <a:rPr lang="en-US" dirty="0" smtClean="0"/>
              <a:t> of </a:t>
            </a:r>
            <a:r>
              <a:rPr lang="en-US" dirty="0" err="1" smtClean="0"/>
              <a:t>Arcot’s</a:t>
            </a:r>
            <a:r>
              <a:rPr lang="en-US" smtClean="0"/>
              <a:t> Debts</a:t>
            </a:r>
            <a:endParaRPr lang="en-US" dirty="0"/>
          </a:p>
        </p:txBody>
      </p:sp>
      <p:sp>
        <p:nvSpPr>
          <p:cNvPr id="4" name="Oval 3"/>
          <p:cNvSpPr/>
          <p:nvPr/>
        </p:nvSpPr>
        <p:spPr>
          <a:xfrm rot="664921">
            <a:off x="3087199" y="1867314"/>
            <a:ext cx="2331253" cy="4184539"/>
          </a:xfrm>
          <a:prstGeom prst="ellipse">
            <a:avLst/>
          </a:prstGeom>
          <a:noFill/>
          <a:ln>
            <a:solidFill>
              <a:schemeClr val="accent1">
                <a:shade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3962400" y="2514600"/>
            <a:ext cx="1219200" cy="4572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9" name="Rounded Rectangle 8"/>
          <p:cNvSpPr/>
          <p:nvPr/>
        </p:nvSpPr>
        <p:spPr>
          <a:xfrm>
            <a:off x="3429000" y="5105400"/>
            <a:ext cx="1219200" cy="4572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038600" y="2514600"/>
            <a:ext cx="1052083" cy="369332"/>
          </a:xfrm>
          <a:prstGeom prst="rect">
            <a:avLst/>
          </a:prstGeom>
          <a:noFill/>
        </p:spPr>
        <p:txBody>
          <a:bodyPr wrap="square" rtlCol="0">
            <a:spAutoFit/>
          </a:bodyPr>
          <a:lstStyle/>
          <a:p>
            <a:pPr algn="ctr"/>
            <a:r>
              <a:rPr lang="en-US" dirty="0" err="1" smtClean="0"/>
              <a:t>Pigot</a:t>
            </a:r>
            <a:endParaRPr lang="en-US" dirty="0"/>
          </a:p>
        </p:txBody>
      </p:sp>
      <p:sp>
        <p:nvSpPr>
          <p:cNvPr id="12" name="TextBox 11"/>
          <p:cNvSpPr txBox="1"/>
          <p:nvPr/>
        </p:nvSpPr>
        <p:spPr>
          <a:xfrm>
            <a:off x="3429000" y="5105400"/>
            <a:ext cx="1219200" cy="369332"/>
          </a:xfrm>
          <a:prstGeom prst="rect">
            <a:avLst/>
          </a:prstGeom>
          <a:noFill/>
        </p:spPr>
        <p:txBody>
          <a:bodyPr wrap="square" rtlCol="0">
            <a:spAutoFit/>
          </a:bodyPr>
          <a:lstStyle/>
          <a:p>
            <a:pPr algn="ctr"/>
            <a:r>
              <a:rPr lang="en-US" dirty="0" smtClean="0"/>
              <a:t>Council</a:t>
            </a:r>
            <a:endParaRPr lang="en-US" dirty="0"/>
          </a:p>
        </p:txBody>
      </p:sp>
      <p:sp>
        <p:nvSpPr>
          <p:cNvPr id="13" name="Rounded Rectangle 12"/>
          <p:cNvSpPr/>
          <p:nvPr/>
        </p:nvSpPr>
        <p:spPr>
          <a:xfrm>
            <a:off x="5715000" y="3276600"/>
            <a:ext cx="12192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14" name="TextBox 13"/>
          <p:cNvSpPr txBox="1"/>
          <p:nvPr/>
        </p:nvSpPr>
        <p:spPr>
          <a:xfrm>
            <a:off x="5791200" y="3276600"/>
            <a:ext cx="1052083" cy="646331"/>
          </a:xfrm>
          <a:prstGeom prst="rect">
            <a:avLst/>
          </a:prstGeom>
          <a:noFill/>
        </p:spPr>
        <p:txBody>
          <a:bodyPr wrap="square" rtlCol="0">
            <a:spAutoFit/>
          </a:bodyPr>
          <a:lstStyle/>
          <a:p>
            <a:r>
              <a:rPr lang="en-US" dirty="0" smtClean="0"/>
              <a:t>Madras Civilians</a:t>
            </a:r>
            <a:endParaRPr lang="en-US" dirty="0"/>
          </a:p>
        </p:txBody>
      </p:sp>
      <p:sp>
        <p:nvSpPr>
          <p:cNvPr id="15" name="Rounded Rectangle 14"/>
          <p:cNvSpPr/>
          <p:nvPr/>
        </p:nvSpPr>
        <p:spPr>
          <a:xfrm>
            <a:off x="7239000" y="4572000"/>
            <a:ext cx="1219200" cy="4572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16" name="TextBox 15"/>
          <p:cNvSpPr txBox="1"/>
          <p:nvPr/>
        </p:nvSpPr>
        <p:spPr>
          <a:xfrm>
            <a:off x="7315200" y="4572000"/>
            <a:ext cx="1052083" cy="369332"/>
          </a:xfrm>
          <a:prstGeom prst="rect">
            <a:avLst/>
          </a:prstGeom>
          <a:noFill/>
        </p:spPr>
        <p:txBody>
          <a:bodyPr wrap="square" rtlCol="0">
            <a:spAutoFit/>
          </a:bodyPr>
          <a:lstStyle/>
          <a:p>
            <a:r>
              <a:rPr lang="en-US" dirty="0" smtClean="0"/>
              <a:t>London </a:t>
            </a:r>
            <a:endParaRPr lang="en-US" dirty="0"/>
          </a:p>
        </p:txBody>
      </p:sp>
      <p:sp>
        <p:nvSpPr>
          <p:cNvPr id="17" name="Rounded Rectangle 16"/>
          <p:cNvSpPr/>
          <p:nvPr/>
        </p:nvSpPr>
        <p:spPr>
          <a:xfrm>
            <a:off x="762000" y="2667000"/>
            <a:ext cx="1219200" cy="6858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18" name="TextBox 17"/>
          <p:cNvSpPr txBox="1"/>
          <p:nvPr/>
        </p:nvSpPr>
        <p:spPr>
          <a:xfrm>
            <a:off x="838200" y="2667000"/>
            <a:ext cx="1052083" cy="646331"/>
          </a:xfrm>
          <a:prstGeom prst="rect">
            <a:avLst/>
          </a:prstGeom>
          <a:noFill/>
        </p:spPr>
        <p:txBody>
          <a:bodyPr wrap="square" rtlCol="0">
            <a:spAutoFit/>
          </a:bodyPr>
          <a:lstStyle/>
          <a:p>
            <a:r>
              <a:rPr lang="en-US" dirty="0" err="1" smtClean="0"/>
              <a:t>Nawab</a:t>
            </a:r>
            <a:r>
              <a:rPr lang="en-US" dirty="0" smtClean="0"/>
              <a:t> of </a:t>
            </a:r>
            <a:r>
              <a:rPr lang="en-US" dirty="0" err="1" smtClean="0"/>
              <a:t>Arcot</a:t>
            </a:r>
            <a:endParaRPr lang="en-US" dirty="0"/>
          </a:p>
        </p:txBody>
      </p:sp>
      <p:sp>
        <p:nvSpPr>
          <p:cNvPr id="22" name="Oval 21"/>
          <p:cNvSpPr/>
          <p:nvPr/>
        </p:nvSpPr>
        <p:spPr>
          <a:xfrm>
            <a:off x="2209800" y="2133600"/>
            <a:ext cx="6705600" cy="4114800"/>
          </a:xfrm>
          <a:prstGeom prst="ellipse">
            <a:avLst/>
          </a:prstGeom>
          <a:noFill/>
          <a:ln>
            <a:solidFill>
              <a:schemeClr val="accent1">
                <a:shade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Curved Connector 23"/>
          <p:cNvCxnSpPr>
            <a:stCxn id="12" idx="3"/>
            <a:endCxn id="13" idx="1"/>
          </p:cNvCxnSpPr>
          <p:nvPr/>
        </p:nvCxnSpPr>
        <p:spPr>
          <a:xfrm flipV="1">
            <a:off x="4648200" y="3581400"/>
            <a:ext cx="1066800" cy="1708666"/>
          </a:xfrm>
          <a:prstGeom prst="curvedConnector3">
            <a:avLst>
              <a:gd name="adj1" fmla="val 50000"/>
            </a:avLst>
          </a:prstGeom>
          <a:ln>
            <a:solidFill>
              <a:srgbClr val="FF0000"/>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8" idx="2"/>
            <a:endCxn id="12" idx="0"/>
          </p:cNvCxnSpPr>
          <p:nvPr/>
        </p:nvCxnSpPr>
        <p:spPr>
          <a:xfrm rot="5400000">
            <a:off x="3238500" y="3771900"/>
            <a:ext cx="2133600" cy="53340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33" name="Curved Connector 32"/>
          <p:cNvCxnSpPr>
            <a:stCxn id="15" idx="1"/>
            <a:endCxn id="14" idx="2"/>
          </p:cNvCxnSpPr>
          <p:nvPr/>
        </p:nvCxnSpPr>
        <p:spPr>
          <a:xfrm rot="10800000">
            <a:off x="6317242" y="3922932"/>
            <a:ext cx="921758" cy="877669"/>
          </a:xfrm>
          <a:prstGeom prst="curvedConnector2">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62" name="Curved Connector 61"/>
          <p:cNvCxnSpPr/>
          <p:nvPr/>
        </p:nvCxnSpPr>
        <p:spPr>
          <a:xfrm rot="10800000" flipV="1">
            <a:off x="4648200" y="4800600"/>
            <a:ext cx="2590800" cy="489466"/>
          </a:xfrm>
          <a:prstGeom prst="curvedConnector3">
            <a:avLst>
              <a:gd name="adj1" fmla="val 50000"/>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26" name="Slide Number Placeholder 25"/>
          <p:cNvSpPr>
            <a:spLocks noGrp="1"/>
          </p:cNvSpPr>
          <p:nvPr>
            <p:ph type="sldNum" sz="quarter" idx="12"/>
          </p:nvPr>
        </p:nvSpPr>
        <p:spPr/>
        <p:txBody>
          <a:bodyPr/>
          <a:lstStyle/>
          <a:p>
            <a:fld id="{E5CC53A3-186A-4A9B-8AA2-13162673C9B4}" type="slidenum">
              <a:rPr lang="en-US" smtClean="0"/>
              <a:pPr/>
              <a:t>13</a:t>
            </a:fld>
            <a:endParaRPr lang="en-US"/>
          </a:p>
        </p:txBody>
      </p:sp>
      <p:sp>
        <p:nvSpPr>
          <p:cNvPr id="34" name="Oval 33"/>
          <p:cNvSpPr/>
          <p:nvPr/>
        </p:nvSpPr>
        <p:spPr>
          <a:xfrm>
            <a:off x="2590800" y="1752600"/>
            <a:ext cx="4572000" cy="4724400"/>
          </a:xfrm>
          <a:prstGeom prst="ellipse">
            <a:avLst/>
          </a:prstGeom>
          <a:noFill/>
          <a:ln>
            <a:solidFill>
              <a:schemeClr val="accent1">
                <a:shade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5" name="Curved Connector 32"/>
          <p:cNvCxnSpPr>
            <a:stCxn id="14" idx="0"/>
            <a:endCxn id="8" idx="3"/>
          </p:cNvCxnSpPr>
          <p:nvPr/>
        </p:nvCxnSpPr>
        <p:spPr>
          <a:xfrm rot="16200000" flipV="1">
            <a:off x="5482721" y="2442079"/>
            <a:ext cx="533400" cy="1135642"/>
          </a:xfrm>
          <a:prstGeom prst="curvedConnector2">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39" name="Curved Connector 38"/>
          <p:cNvCxnSpPr>
            <a:stCxn id="8" idx="3"/>
            <a:endCxn id="16" idx="0"/>
          </p:cNvCxnSpPr>
          <p:nvPr/>
        </p:nvCxnSpPr>
        <p:spPr>
          <a:xfrm>
            <a:off x="5181600" y="2743200"/>
            <a:ext cx="2659642" cy="1828800"/>
          </a:xfrm>
          <a:prstGeom prst="curvedConnector2">
            <a:avLst/>
          </a:prstGeom>
          <a:ln>
            <a:solidFill>
              <a:srgbClr val="FF0000"/>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43" name="Curved Connector 38"/>
          <p:cNvCxnSpPr/>
          <p:nvPr/>
        </p:nvCxnSpPr>
        <p:spPr>
          <a:xfrm flipV="1">
            <a:off x="4648200" y="4800600"/>
            <a:ext cx="2590800" cy="489466"/>
          </a:xfrm>
          <a:prstGeom prst="curvedConnector3">
            <a:avLst>
              <a:gd name="adj1" fmla="val 50000"/>
            </a:avLst>
          </a:prstGeom>
          <a:ln>
            <a:solidFill>
              <a:srgbClr val="FF0000"/>
            </a:solidFill>
            <a:prstDash val="sysDot"/>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1"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1"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4"/>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4"/>
                                        </p:tgtEl>
                                        <p:attrNameLst>
                                          <p:attrName>style.visibility</p:attrName>
                                        </p:attrNameLst>
                                      </p:cBhvr>
                                      <p:to>
                                        <p:strVal val="visible"/>
                                      </p:to>
                                    </p:set>
                                  </p:childTnLst>
                                </p:cTn>
                              </p:par>
                              <p:par>
                                <p:cTn id="41" presetID="3" presetClass="exit" presetSubtype="10" fill="hold" nodeType="withEffect">
                                  <p:stCondLst>
                                    <p:cond delay="0"/>
                                  </p:stCondLst>
                                  <p:childTnLst>
                                    <p:animEffect transition="out" filter="blinds(horizontal)">
                                      <p:cBhvr>
                                        <p:cTn id="42" dur="500"/>
                                        <p:tgtEl>
                                          <p:spTgt spid="24"/>
                                        </p:tgtEl>
                                      </p:cBhvr>
                                    </p:animEffect>
                                    <p:set>
                                      <p:cBhvr>
                                        <p:cTn id="43" dur="1" fill="hold">
                                          <p:stCondLst>
                                            <p:cond delay="499"/>
                                          </p:stCondLst>
                                        </p:cTn>
                                        <p:tgtEl>
                                          <p:spTgt spid="24"/>
                                        </p:tgtEl>
                                        <p:attrNameLst>
                                          <p:attrName>style.visibility</p:attrName>
                                        </p:attrNameLst>
                                      </p:cBhvr>
                                      <p:to>
                                        <p:strVal val="hidden"/>
                                      </p:to>
                                    </p:set>
                                  </p:childTnLst>
                                </p:cTn>
                              </p:par>
                              <p:par>
                                <p:cTn id="44" presetID="3" presetClass="exit" presetSubtype="10" fill="hold" grpId="1" nodeType="withEffect">
                                  <p:stCondLst>
                                    <p:cond delay="0"/>
                                  </p:stCondLst>
                                  <p:childTnLst>
                                    <p:animEffect transition="out" filter="blinds(horizontal)">
                                      <p:cBhvr>
                                        <p:cTn id="45" dur="500"/>
                                        <p:tgtEl>
                                          <p:spTgt spid="4"/>
                                        </p:tgtEl>
                                      </p:cBhvr>
                                    </p:animEffect>
                                    <p:set>
                                      <p:cBhvr>
                                        <p:cTn id="46" dur="1" fill="hold">
                                          <p:stCondLst>
                                            <p:cond delay="499"/>
                                          </p:stCondLst>
                                        </p:cTn>
                                        <p:tgtEl>
                                          <p:spTgt spid="4"/>
                                        </p:tgtEl>
                                        <p:attrNameLst>
                                          <p:attrName>style.visibility</p:attrName>
                                        </p:attrNameLst>
                                      </p:cBhvr>
                                      <p:to>
                                        <p:strVal val="hidden"/>
                                      </p:to>
                                    </p:set>
                                  </p:childTnLst>
                                </p:cTn>
                              </p:par>
                              <p:par>
                                <p:cTn id="47" presetID="1" presetClass="entr" presetSubtype="0" fill="hold" nodeType="withEffect">
                                  <p:stCondLst>
                                    <p:cond delay="0"/>
                                  </p:stCondLst>
                                  <p:childTnLst>
                                    <p:set>
                                      <p:cBhvr>
                                        <p:cTn id="48" dur="1" fill="hold">
                                          <p:stCondLst>
                                            <p:cond delay="0"/>
                                          </p:stCondLst>
                                        </p:cTn>
                                        <p:tgtEl>
                                          <p:spTgt spid="35"/>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39"/>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43"/>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33"/>
                                        </p:tgtEl>
                                        <p:attrNameLst>
                                          <p:attrName>style.visibility</p:attrName>
                                        </p:attrNameLst>
                                      </p:cBhvr>
                                      <p:to>
                                        <p:strVal val="visible"/>
                                      </p:to>
                                    </p:set>
                                  </p:childTnLst>
                                </p:cTn>
                              </p:par>
                              <p:par>
                                <p:cTn id="61" presetID="3" presetClass="exit" presetSubtype="10" fill="hold" grpId="1" nodeType="withEffect">
                                  <p:stCondLst>
                                    <p:cond delay="0"/>
                                  </p:stCondLst>
                                  <p:childTnLst>
                                    <p:animEffect transition="out" filter="blinds(horizontal)">
                                      <p:cBhvr>
                                        <p:cTn id="62" dur="500"/>
                                        <p:tgtEl>
                                          <p:spTgt spid="34"/>
                                        </p:tgtEl>
                                      </p:cBhvr>
                                    </p:animEffect>
                                    <p:set>
                                      <p:cBhvr>
                                        <p:cTn id="63" dur="1" fill="hold">
                                          <p:stCondLst>
                                            <p:cond delay="499"/>
                                          </p:stCondLst>
                                        </p:cTn>
                                        <p:tgtEl>
                                          <p:spTgt spid="34"/>
                                        </p:tgtEl>
                                        <p:attrNameLst>
                                          <p:attrName>style.visibility</p:attrName>
                                        </p:attrNameLst>
                                      </p:cBhvr>
                                      <p:to>
                                        <p:strVal val="hidden"/>
                                      </p:to>
                                    </p:set>
                                  </p:childTnLst>
                                </p:cTn>
                              </p:par>
                              <p:par>
                                <p:cTn id="64" presetID="3" presetClass="exit" presetSubtype="10" fill="hold" nodeType="withEffect">
                                  <p:stCondLst>
                                    <p:cond delay="0"/>
                                  </p:stCondLst>
                                  <p:childTnLst>
                                    <p:animEffect transition="out" filter="blinds(horizontal)">
                                      <p:cBhvr>
                                        <p:cTn id="65" dur="500"/>
                                        <p:tgtEl>
                                          <p:spTgt spid="43"/>
                                        </p:tgtEl>
                                      </p:cBhvr>
                                    </p:animEffect>
                                    <p:set>
                                      <p:cBhvr>
                                        <p:cTn id="66" dur="1" fill="hold">
                                          <p:stCondLst>
                                            <p:cond delay="499"/>
                                          </p:stCondLst>
                                        </p:cTn>
                                        <p:tgtEl>
                                          <p:spTgt spid="43"/>
                                        </p:tgtEl>
                                        <p:attrNameLst>
                                          <p:attrName>style.visibility</p:attrName>
                                        </p:attrNameLst>
                                      </p:cBhvr>
                                      <p:to>
                                        <p:strVal val="hidden"/>
                                      </p:to>
                                    </p:set>
                                  </p:childTnLst>
                                </p:cTn>
                              </p:par>
                              <p:par>
                                <p:cTn id="67" presetID="3" presetClass="exit" presetSubtype="10" fill="hold" nodeType="withEffect">
                                  <p:stCondLst>
                                    <p:cond delay="0"/>
                                  </p:stCondLst>
                                  <p:childTnLst>
                                    <p:animEffect transition="out" filter="blinds(horizontal)">
                                      <p:cBhvr>
                                        <p:cTn id="68" dur="500"/>
                                        <p:tgtEl>
                                          <p:spTgt spid="39"/>
                                        </p:tgtEl>
                                      </p:cBhvr>
                                    </p:animEffect>
                                    <p:set>
                                      <p:cBhvr>
                                        <p:cTn id="69" dur="1" fill="hold">
                                          <p:stCondLst>
                                            <p:cond delay="499"/>
                                          </p:stCondLst>
                                        </p:cTn>
                                        <p:tgtEl>
                                          <p:spTgt spid="39"/>
                                        </p:tgtEl>
                                        <p:attrNameLst>
                                          <p:attrName>style.visibility</p:attrName>
                                        </p:attrNameLst>
                                      </p:cBhvr>
                                      <p:to>
                                        <p:strVal val="hidden"/>
                                      </p:to>
                                    </p:set>
                                  </p:childTnLst>
                                </p:cTn>
                              </p:par>
                              <p:par>
                                <p:cTn id="70" presetID="1" presetClass="entr" presetSubtype="0" fill="hold" grpId="0" nodeType="withEffect">
                                  <p:stCondLst>
                                    <p:cond delay="0"/>
                                  </p:stCondLst>
                                  <p:childTnLst>
                                    <p:set>
                                      <p:cBhvr>
                                        <p:cTn id="71" dur="1" fill="hold">
                                          <p:stCondLst>
                                            <p:cond delay="0"/>
                                          </p:stCondLst>
                                        </p:cTn>
                                        <p:tgtEl>
                                          <p:spTgt spid="22"/>
                                        </p:tgtEl>
                                        <p:attrNameLst>
                                          <p:attrName>style.visibility</p:attrName>
                                        </p:attrNameLst>
                                      </p:cBhvr>
                                      <p:to>
                                        <p:strVal val="visible"/>
                                      </p:to>
                                    </p:set>
                                  </p:childTnLst>
                                </p:cTn>
                              </p:par>
                              <p:par>
                                <p:cTn id="72" presetID="1" presetClass="entr" presetSubtype="0" fill="hold" nodeType="withEffect">
                                  <p:stCondLst>
                                    <p:cond delay="0"/>
                                  </p:stCondLst>
                                  <p:childTnLst>
                                    <p:set>
                                      <p:cBhvr>
                                        <p:cTn id="73" dur="1" fill="hold">
                                          <p:stCondLst>
                                            <p:cond delay="0"/>
                                          </p:stCondLst>
                                        </p:cTn>
                                        <p:tgtEl>
                                          <p:spTgt spid="62"/>
                                        </p:tgtEl>
                                        <p:attrNameLst>
                                          <p:attrName>style.visibility</p:attrName>
                                        </p:attrNameLst>
                                      </p:cBhvr>
                                      <p:to>
                                        <p:strVal val="visible"/>
                                      </p:to>
                                    </p:set>
                                  </p:childTnLst>
                                </p:cTn>
                              </p:par>
                            </p:childTnLst>
                          </p:cTn>
                        </p:par>
                      </p:childTnLst>
                    </p:cTn>
                  </p:par>
                  <p:par>
                    <p:cTn id="74" fill="hold">
                      <p:stCondLst>
                        <p:cond delay="indefinite"/>
                      </p:stCondLst>
                      <p:childTnLst>
                        <p:par>
                          <p:cTn id="75" fill="hold">
                            <p:stCondLst>
                              <p:cond delay="0"/>
                            </p:stCondLst>
                            <p:childTnLst>
                              <p:par>
                                <p:cTn id="76" presetID="3" presetClass="exit" presetSubtype="10" fill="hold" grpId="2" nodeType="clickEffect">
                                  <p:stCondLst>
                                    <p:cond delay="0"/>
                                  </p:stCondLst>
                                  <p:childTnLst>
                                    <p:animEffect transition="out" filter="blinds(horizontal)">
                                      <p:cBhvr>
                                        <p:cTn id="77" dur="500"/>
                                        <p:tgtEl>
                                          <p:spTgt spid="11"/>
                                        </p:tgtEl>
                                      </p:cBhvr>
                                    </p:animEffect>
                                    <p:set>
                                      <p:cBhvr>
                                        <p:cTn id="78" dur="1" fill="hold">
                                          <p:stCondLst>
                                            <p:cond delay="499"/>
                                          </p:stCondLst>
                                        </p:cTn>
                                        <p:tgtEl>
                                          <p:spTgt spid="11"/>
                                        </p:tgtEl>
                                        <p:attrNameLst>
                                          <p:attrName>style.visibility</p:attrName>
                                        </p:attrNameLst>
                                      </p:cBhvr>
                                      <p:to>
                                        <p:strVal val="hidden"/>
                                      </p:to>
                                    </p:set>
                                  </p:childTnLst>
                                </p:cTn>
                              </p:par>
                              <p:par>
                                <p:cTn id="79" presetID="3" presetClass="exit" presetSubtype="10" fill="hold" grpId="2" nodeType="withEffect">
                                  <p:stCondLst>
                                    <p:cond delay="0"/>
                                  </p:stCondLst>
                                  <p:childTnLst>
                                    <p:animEffect transition="out" filter="blinds(horizontal)">
                                      <p:cBhvr>
                                        <p:cTn id="80" dur="500"/>
                                        <p:tgtEl>
                                          <p:spTgt spid="8"/>
                                        </p:tgtEl>
                                      </p:cBhvr>
                                    </p:animEffect>
                                    <p:set>
                                      <p:cBhvr>
                                        <p:cTn id="81" dur="1" fill="hold">
                                          <p:stCondLst>
                                            <p:cond delay="499"/>
                                          </p:stCondLst>
                                        </p:cTn>
                                        <p:tgtEl>
                                          <p:spTgt spid="8"/>
                                        </p:tgtEl>
                                        <p:attrNameLst>
                                          <p:attrName>style.visibility</p:attrName>
                                        </p:attrNameLst>
                                      </p:cBhvr>
                                      <p:to>
                                        <p:strVal val="hidden"/>
                                      </p:to>
                                    </p:set>
                                  </p:childTnLst>
                                </p:cTn>
                              </p:par>
                              <p:par>
                                <p:cTn id="82" presetID="3" presetClass="exit" presetSubtype="10" fill="hold" nodeType="withEffect">
                                  <p:stCondLst>
                                    <p:cond delay="0"/>
                                  </p:stCondLst>
                                  <p:childTnLst>
                                    <p:animEffect transition="out" filter="blinds(horizontal)">
                                      <p:cBhvr>
                                        <p:cTn id="83" dur="500"/>
                                        <p:tgtEl>
                                          <p:spTgt spid="35"/>
                                        </p:tgtEl>
                                      </p:cBhvr>
                                    </p:animEffect>
                                    <p:set>
                                      <p:cBhvr>
                                        <p:cTn id="84" dur="1" fill="hold">
                                          <p:stCondLst>
                                            <p:cond delay="499"/>
                                          </p:stCondLst>
                                        </p:cTn>
                                        <p:tgtEl>
                                          <p:spTgt spid="35"/>
                                        </p:tgtEl>
                                        <p:attrNameLst>
                                          <p:attrName>style.visibility</p:attrName>
                                        </p:attrNameLst>
                                      </p:cBhvr>
                                      <p:to>
                                        <p:strVal val="hidden"/>
                                      </p:to>
                                    </p:set>
                                  </p:childTnLst>
                                </p:cTn>
                              </p:par>
                              <p:par>
                                <p:cTn id="85" presetID="3" presetClass="exit" presetSubtype="10" fill="hold" nodeType="withEffect">
                                  <p:stCondLst>
                                    <p:cond delay="0"/>
                                  </p:stCondLst>
                                  <p:childTnLst>
                                    <p:animEffect transition="out" filter="blinds(horizontal)">
                                      <p:cBhvr>
                                        <p:cTn id="86" dur="500"/>
                                        <p:tgtEl>
                                          <p:spTgt spid="28"/>
                                        </p:tgtEl>
                                      </p:cBhvr>
                                    </p:animEffect>
                                    <p:set>
                                      <p:cBhvr>
                                        <p:cTn id="87" dur="1" fill="hold">
                                          <p:stCondLst>
                                            <p:cond delay="499"/>
                                          </p:stCondLst>
                                        </p:cTn>
                                        <p:tgtEl>
                                          <p:spTgt spid="2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8" grpId="1" animBg="1"/>
      <p:bldP spid="8" grpId="2" animBg="1"/>
      <p:bldP spid="9" grpId="0" animBg="1"/>
      <p:bldP spid="11" grpId="1"/>
      <p:bldP spid="11" grpId="2"/>
      <p:bldP spid="12" grpId="0"/>
      <p:bldP spid="13" grpId="0" animBg="1"/>
      <p:bldP spid="14" grpId="0"/>
      <p:bldP spid="17" grpId="1" animBg="1"/>
      <p:bldP spid="18" grpId="1"/>
      <p:bldP spid="22" grpId="0" animBg="1"/>
      <p:bldP spid="34" grpId="0" animBg="1"/>
      <p:bldP spid="34"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t>
            </a:r>
            <a:r>
              <a:rPr lang="en-US" dirty="0" err="1" smtClean="0"/>
              <a:t>Nawab</a:t>
            </a:r>
            <a:r>
              <a:rPr lang="en-US" dirty="0" smtClean="0"/>
              <a:t> of </a:t>
            </a:r>
            <a:r>
              <a:rPr lang="en-US" dirty="0" err="1" smtClean="0"/>
              <a:t>Arcot’s</a:t>
            </a:r>
            <a:r>
              <a:rPr lang="en-US" dirty="0" smtClean="0"/>
              <a:t> Debts (II)</a:t>
            </a:r>
            <a:endParaRPr lang="en-US" dirty="0"/>
          </a:p>
        </p:txBody>
      </p:sp>
      <p:sp>
        <p:nvSpPr>
          <p:cNvPr id="3" name="Content Placeholder 2"/>
          <p:cNvSpPr>
            <a:spLocks noGrp="1"/>
          </p:cNvSpPr>
          <p:nvPr>
            <p:ph idx="1"/>
          </p:nvPr>
        </p:nvSpPr>
        <p:spPr/>
        <p:txBody>
          <a:bodyPr>
            <a:normAutofit fontScale="77500" lnSpcReduction="20000"/>
          </a:bodyPr>
          <a:lstStyle/>
          <a:p>
            <a:r>
              <a:rPr lang="en-US" dirty="0" err="1" smtClean="0"/>
              <a:t>Pigot</a:t>
            </a:r>
            <a:endParaRPr lang="en-US" dirty="0" smtClean="0"/>
          </a:p>
          <a:p>
            <a:pPr lvl="1"/>
            <a:r>
              <a:rPr lang="en-US" dirty="0" smtClean="0"/>
              <a:t>Disorder from subaltern’s disobedience</a:t>
            </a:r>
          </a:p>
          <a:p>
            <a:pPr lvl="2"/>
            <a:r>
              <a:rPr lang="en-US" dirty="0" smtClean="0"/>
              <a:t>Guilty of “an act subversive of the authority of government and tending to introduce anarchy”</a:t>
            </a:r>
          </a:p>
          <a:p>
            <a:pPr lvl="1"/>
            <a:r>
              <a:rPr lang="en-US" dirty="0" smtClean="0"/>
              <a:t>Solution: empower the Governor</a:t>
            </a:r>
          </a:p>
          <a:p>
            <a:r>
              <a:rPr lang="en-US" dirty="0" smtClean="0"/>
              <a:t>Conspirators</a:t>
            </a:r>
          </a:p>
          <a:p>
            <a:pPr lvl="1"/>
            <a:r>
              <a:rPr lang="en-US" dirty="0" smtClean="0"/>
              <a:t>“…the unexampled outrage offered to the constitution, and arbitrary behavior towards two of our members, by an illegal attempt to suspend them…the public safety is in danger by the conduct of Lord </a:t>
            </a:r>
            <a:r>
              <a:rPr lang="en-US" dirty="0" err="1" smtClean="0"/>
              <a:t>Pigot</a:t>
            </a:r>
            <a:r>
              <a:rPr lang="en-US" dirty="0" smtClean="0"/>
              <a:t>, and you gentlemen, who have supported, and by every person, who shall continue to support such measures; and we shall hold you therefore responsible for all the consequences that may ensue…”</a:t>
            </a:r>
          </a:p>
          <a:p>
            <a:pPr lvl="1"/>
            <a:r>
              <a:rPr lang="en-US" dirty="0" smtClean="0"/>
              <a:t>Disorder from </a:t>
            </a:r>
            <a:r>
              <a:rPr lang="en-US" dirty="0" err="1" smtClean="0"/>
              <a:t>Pigot’s</a:t>
            </a:r>
            <a:r>
              <a:rPr lang="en-US" dirty="0" smtClean="0"/>
              <a:t> Tyrannical activity</a:t>
            </a:r>
            <a:endParaRPr lang="en-US" dirty="0"/>
          </a:p>
        </p:txBody>
      </p:sp>
      <p:sp>
        <p:nvSpPr>
          <p:cNvPr id="4" name="Slide Number Placeholder 3"/>
          <p:cNvSpPr>
            <a:spLocks noGrp="1"/>
          </p:cNvSpPr>
          <p:nvPr>
            <p:ph type="sldNum" sz="quarter" idx="12"/>
          </p:nvPr>
        </p:nvSpPr>
        <p:spPr/>
        <p:txBody>
          <a:bodyPr/>
          <a:lstStyle/>
          <a:p>
            <a:fld id="{E5CC53A3-186A-4A9B-8AA2-13162673C9B4}" type="slidenum">
              <a:rPr lang="en-US" smtClean="0"/>
              <a:pPr/>
              <a:t>14</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Competing Styles of Self</a:t>
            </a:r>
            <a:endParaRPr lang="en-US" dirty="0"/>
          </a:p>
        </p:txBody>
      </p:sp>
      <p:sp>
        <p:nvSpPr>
          <p:cNvPr id="4" name="Content Placeholder 3"/>
          <p:cNvSpPr>
            <a:spLocks noGrp="1"/>
          </p:cNvSpPr>
          <p:nvPr>
            <p:ph idx="1"/>
          </p:nvPr>
        </p:nvSpPr>
        <p:spPr/>
        <p:txBody>
          <a:bodyPr>
            <a:normAutofit fontScale="85000" lnSpcReduction="20000"/>
          </a:bodyPr>
          <a:lstStyle/>
          <a:p>
            <a:r>
              <a:rPr lang="en-US" dirty="0" smtClean="0"/>
              <a:t>Bernard Mandeville</a:t>
            </a:r>
          </a:p>
          <a:p>
            <a:pPr lvl="1"/>
            <a:r>
              <a:rPr lang="en-US" dirty="0" smtClean="0"/>
              <a:t>“I believe Man… to be a Compound of various Passions, that all of them, as they are provoked and come uppermost, govern him by turns, whether he will or no”</a:t>
            </a:r>
          </a:p>
          <a:p>
            <a:r>
              <a:rPr lang="en-US" dirty="0" smtClean="0"/>
              <a:t>Adam Smith</a:t>
            </a:r>
          </a:p>
          <a:p>
            <a:pPr lvl="1"/>
            <a:r>
              <a:rPr lang="en-US" dirty="0" smtClean="0"/>
              <a:t>“The prudent man always studies seriously and earnestly to understand whatever he professes to understand, and not merely to persuade other people that he understands it; and though his talents may not always be very brilliant, they are always perfectly genuine.  He neither endeavors to impose upon you by the cunning devices of an artful impostor…nor by the confident assertions of a superficial and impudent pretender.”</a:t>
            </a:r>
          </a:p>
        </p:txBody>
      </p:sp>
      <p:sp>
        <p:nvSpPr>
          <p:cNvPr id="3" name="Slide Number Placeholder 2"/>
          <p:cNvSpPr>
            <a:spLocks noGrp="1"/>
          </p:cNvSpPr>
          <p:nvPr>
            <p:ph type="sldNum" sz="quarter" idx="12"/>
          </p:nvPr>
        </p:nvSpPr>
        <p:spPr/>
        <p:txBody>
          <a:bodyPr/>
          <a:lstStyle/>
          <a:p>
            <a:fld id="{E5CC53A3-186A-4A9B-8AA2-13162673C9B4}" type="slidenum">
              <a:rPr lang="en-US" smtClean="0"/>
              <a:pPr/>
              <a:t>15</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Macpherson </a:t>
            </a:r>
            <a:r>
              <a:rPr lang="en-US" smtClean="0"/>
              <a:t>Versus Cornwallis</a:t>
            </a:r>
            <a:endParaRPr lang="en-US" dirty="0"/>
          </a:p>
        </p:txBody>
      </p:sp>
      <p:sp>
        <p:nvSpPr>
          <p:cNvPr id="3" name="Content Placeholder 2"/>
          <p:cNvSpPr>
            <a:spLocks noGrp="1"/>
          </p:cNvSpPr>
          <p:nvPr>
            <p:ph idx="1"/>
          </p:nvPr>
        </p:nvSpPr>
        <p:spPr/>
        <p:txBody>
          <a:bodyPr>
            <a:noAutofit/>
          </a:bodyPr>
          <a:lstStyle/>
          <a:p>
            <a:r>
              <a:rPr lang="en-US" sz="1600" dirty="0" smtClean="0"/>
              <a:t>Sept., 1786: “Macpherson is perfectly cordial, and all promise a most hearty support.” (Cornwallis to </a:t>
            </a:r>
            <a:r>
              <a:rPr lang="en-US" sz="1600" dirty="0" err="1" smtClean="0"/>
              <a:t>Dundas</a:t>
            </a:r>
            <a:r>
              <a:rPr lang="en-US" sz="1600" dirty="0" smtClean="0"/>
              <a:t>, Ross, p. 226) </a:t>
            </a:r>
          </a:p>
          <a:p>
            <a:r>
              <a:rPr lang="en-US" sz="1600" dirty="0" smtClean="0"/>
              <a:t>Jan. 1787: “…A trait which I heard of a Highlander, struck me exceedingly.  Macpherson offered to take him by the hand, which the other declined, telling him in the height of his power as Governor-General, that it was not to be depended upon.” (Grant to Cornwallis, Ross, p. 268) </a:t>
            </a:r>
          </a:p>
          <a:p>
            <a:r>
              <a:rPr lang="en-US" sz="1600" dirty="0" smtClean="0"/>
              <a:t>Sept. 1787: “I beg leave to assure you that I have every good disposition towards Sir John Macpherson…if he should return to this country, I am convinced that the most friendly co-operation and intercourse would subsist between us.” (Cornwallis to </a:t>
            </a:r>
            <a:r>
              <a:rPr lang="en-US" sz="1600" dirty="0" err="1" smtClean="0"/>
              <a:t>Macauley</a:t>
            </a:r>
            <a:r>
              <a:rPr lang="en-US" sz="1600" dirty="0" smtClean="0"/>
              <a:t>, Ross, p. 305-306) </a:t>
            </a:r>
          </a:p>
          <a:p>
            <a:r>
              <a:rPr lang="en-US" sz="1600" dirty="0" smtClean="0"/>
              <a:t>Aug. 1789: “His </a:t>
            </a:r>
            <a:r>
              <a:rPr lang="en-US" sz="1600" smtClean="0"/>
              <a:t>flimsy cunning </a:t>
            </a:r>
            <a:r>
              <a:rPr lang="en-US" sz="1600" dirty="0" smtClean="0"/>
              <a:t>and shameless falsehoods seem to have taken in all parties; believe me that those who trust the most in him will be the most deceived...” (Cornwallis to </a:t>
            </a:r>
            <a:r>
              <a:rPr lang="en-US" sz="1600" dirty="0" err="1" smtClean="0"/>
              <a:t>Dundas</a:t>
            </a:r>
            <a:r>
              <a:rPr lang="en-US" sz="1600" dirty="0" smtClean="0"/>
              <a:t>, Ross, p. 428) </a:t>
            </a:r>
          </a:p>
          <a:p>
            <a:r>
              <a:rPr lang="en-US" sz="1600" dirty="0" smtClean="0"/>
              <a:t>Nov. 1789: “…he is a very good-humored fellow; but I think him weak and false to a degree, and he certainly was the most contemptible and the most contemned Governor that ever pretended to govern.” (Cornwallis to </a:t>
            </a:r>
            <a:r>
              <a:rPr lang="en-US" sz="1600" dirty="0" err="1" smtClean="0"/>
              <a:t>Dundas</a:t>
            </a:r>
            <a:r>
              <a:rPr lang="en-US" sz="1600" dirty="0" smtClean="0"/>
              <a:t>, Ross, p. 454) </a:t>
            </a:r>
          </a:p>
        </p:txBody>
      </p:sp>
      <p:sp>
        <p:nvSpPr>
          <p:cNvPr id="4" name="Slide Number Placeholder 3"/>
          <p:cNvSpPr>
            <a:spLocks noGrp="1"/>
          </p:cNvSpPr>
          <p:nvPr>
            <p:ph type="sldNum" sz="quarter" idx="12"/>
          </p:nvPr>
        </p:nvSpPr>
        <p:spPr/>
        <p:txBody>
          <a:bodyPr/>
          <a:lstStyle/>
          <a:p>
            <a:fld id="{E5CC53A3-186A-4A9B-8AA2-13162673C9B4}" type="slidenum">
              <a:rPr lang="en-US" smtClean="0"/>
              <a:pPr/>
              <a:t>16</a:t>
            </a:fld>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p:txBody>
          <a:bodyPr/>
          <a:lstStyle/>
          <a:p>
            <a:pPr marL="514350" indent="-514350">
              <a:buFont typeface="+mj-lt"/>
              <a:buAutoNum type="arabicPeriod"/>
            </a:pPr>
            <a:r>
              <a:rPr lang="en-US" dirty="0" smtClean="0"/>
              <a:t>Early Modern Colonialism is a great place to study corruption</a:t>
            </a:r>
          </a:p>
          <a:p>
            <a:pPr marL="514350" indent="-514350">
              <a:buFont typeface="+mj-lt"/>
              <a:buAutoNum type="arabicPeriod"/>
            </a:pPr>
            <a:r>
              <a:rPr lang="en-US" dirty="0" smtClean="0"/>
              <a:t>In 18</a:t>
            </a:r>
            <a:r>
              <a:rPr lang="en-US" baseline="30000" dirty="0" smtClean="0"/>
              <a:t>th</a:t>
            </a:r>
            <a:r>
              <a:rPr lang="en-US" dirty="0" smtClean="0"/>
              <a:t> Century India, multiple solutions to the “problem” of corruption were possible</a:t>
            </a:r>
          </a:p>
          <a:p>
            <a:pPr marL="514350" indent="-514350">
              <a:buFont typeface="+mj-lt"/>
              <a:buAutoNum type="arabicPeriod"/>
            </a:pPr>
            <a:r>
              <a:rPr lang="en-US" dirty="0" smtClean="0"/>
              <a:t>Effectiveness of different substantive reforms to corrupt administration comparatively unimportant</a:t>
            </a:r>
            <a:endParaRPr lang="en-US" dirty="0"/>
          </a:p>
        </p:txBody>
      </p:sp>
      <p:sp>
        <p:nvSpPr>
          <p:cNvPr id="4" name="Slide Number Placeholder 3"/>
          <p:cNvSpPr>
            <a:spLocks noGrp="1"/>
          </p:cNvSpPr>
          <p:nvPr>
            <p:ph type="sldNum" sz="quarter" idx="12"/>
          </p:nvPr>
        </p:nvSpPr>
        <p:spPr/>
        <p:txBody>
          <a:bodyPr/>
          <a:lstStyle/>
          <a:p>
            <a:fld id="{E5CC53A3-186A-4A9B-8AA2-13162673C9B4}" type="slidenum">
              <a:rPr lang="en-US" smtClean="0"/>
              <a:pPr/>
              <a:t>17</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Madras Prov South 1909.jpg"/>
          <p:cNvPicPr>
            <a:picLocks noGrp="1" noChangeAspect="1"/>
          </p:cNvPicPr>
          <p:nvPr>
            <p:ph idx="1"/>
          </p:nvPr>
        </p:nvPicPr>
        <p:blipFill>
          <a:blip r:embed="rId3" cstate="print"/>
          <a:stretch>
            <a:fillRect/>
          </a:stretch>
        </p:blipFill>
        <p:spPr>
          <a:xfrm>
            <a:off x="1828800" y="0"/>
            <a:ext cx="5504012" cy="6858000"/>
          </a:xfrm>
        </p:spPr>
      </p:pic>
      <p:sp>
        <p:nvSpPr>
          <p:cNvPr id="3" name="Slide Number Placeholder 2"/>
          <p:cNvSpPr>
            <a:spLocks noGrp="1"/>
          </p:cNvSpPr>
          <p:nvPr>
            <p:ph type="sldNum" sz="quarter" idx="12"/>
          </p:nvPr>
        </p:nvSpPr>
        <p:spPr/>
        <p:txBody>
          <a:bodyPr/>
          <a:lstStyle/>
          <a:p>
            <a:fld id="{E5CC53A3-186A-4A9B-8AA2-13162673C9B4}" type="slidenum">
              <a:rPr lang="en-US" smtClean="0"/>
              <a:pPr/>
              <a:t>18</a:t>
            </a:fld>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Nawab of Arcot Oxford DNB.JPG"/>
          <p:cNvPicPr>
            <a:picLocks noGrp="1" noChangeAspect="1"/>
          </p:cNvPicPr>
          <p:nvPr>
            <p:ph idx="1"/>
          </p:nvPr>
        </p:nvPicPr>
        <p:blipFill>
          <a:blip r:embed="rId3" cstate="print"/>
          <a:stretch>
            <a:fillRect/>
          </a:stretch>
        </p:blipFill>
        <p:spPr>
          <a:xfrm>
            <a:off x="3200400" y="1143000"/>
            <a:ext cx="2792416" cy="4525963"/>
          </a:xfrm>
        </p:spPr>
      </p:pic>
      <p:sp>
        <p:nvSpPr>
          <p:cNvPr id="3" name="Slide Number Placeholder 2"/>
          <p:cNvSpPr>
            <a:spLocks noGrp="1"/>
          </p:cNvSpPr>
          <p:nvPr>
            <p:ph type="sldNum" sz="quarter" idx="12"/>
          </p:nvPr>
        </p:nvSpPr>
        <p:spPr/>
        <p:txBody>
          <a:bodyPr/>
          <a:lstStyle/>
          <a:p>
            <a:fld id="{E5CC53A3-186A-4A9B-8AA2-13162673C9B4}" type="slidenum">
              <a:rPr lang="en-US" smtClean="0"/>
              <a:pPr/>
              <a:t>19</a:t>
            </a:fld>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Corruption</a:t>
            </a:r>
            <a:endParaRPr lang="en-US" dirty="0"/>
          </a:p>
        </p:txBody>
      </p:sp>
      <p:sp>
        <p:nvSpPr>
          <p:cNvPr id="3" name="Content Placeholder 2"/>
          <p:cNvSpPr>
            <a:spLocks noGrp="1"/>
          </p:cNvSpPr>
          <p:nvPr>
            <p:ph idx="1"/>
          </p:nvPr>
        </p:nvSpPr>
        <p:spPr/>
        <p:txBody>
          <a:bodyPr/>
          <a:lstStyle/>
          <a:p>
            <a:r>
              <a:rPr lang="en-US" dirty="0" smtClean="0"/>
              <a:t>The interpenetration of self-interested activity with the public duty of state officials (Scott 1972:4)</a:t>
            </a:r>
          </a:p>
          <a:p>
            <a:endParaRPr lang="en-US" dirty="0" smtClean="0"/>
          </a:p>
          <a:p>
            <a:r>
              <a:rPr lang="en-US" dirty="0" smtClean="0"/>
              <a:t>What happens when the boundary between private activity, economic behavior, and public duty among state administrators is not firmly entrenched?</a:t>
            </a:r>
            <a:endParaRPr lang="en-US" dirty="0"/>
          </a:p>
        </p:txBody>
      </p:sp>
      <p:sp>
        <p:nvSpPr>
          <p:cNvPr id="4" name="Slide Number Placeholder 3"/>
          <p:cNvSpPr>
            <a:spLocks noGrp="1"/>
          </p:cNvSpPr>
          <p:nvPr>
            <p:ph type="sldNum" sz="quarter" idx="12"/>
          </p:nvPr>
        </p:nvSpPr>
        <p:spPr/>
        <p:txBody>
          <a:bodyPr/>
          <a:lstStyle/>
          <a:p>
            <a:fld id="{E5CC53A3-186A-4A9B-8AA2-13162673C9B4}" type="slidenum">
              <a:rPr lang="en-US" smtClean="0"/>
              <a:pPr/>
              <a:t>2</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John MacPherson Oxford DNB.JPG"/>
          <p:cNvPicPr>
            <a:picLocks noGrp="1" noChangeAspect="1"/>
          </p:cNvPicPr>
          <p:nvPr>
            <p:ph idx="1"/>
          </p:nvPr>
        </p:nvPicPr>
        <p:blipFill>
          <a:blip r:embed="rId3" cstate="print"/>
          <a:stretch>
            <a:fillRect/>
          </a:stretch>
        </p:blipFill>
        <p:spPr>
          <a:xfrm>
            <a:off x="3124200" y="1676400"/>
            <a:ext cx="2857500" cy="3448050"/>
          </a:xfrm>
        </p:spPr>
      </p:pic>
      <p:sp>
        <p:nvSpPr>
          <p:cNvPr id="3" name="Slide Number Placeholder 2"/>
          <p:cNvSpPr>
            <a:spLocks noGrp="1"/>
          </p:cNvSpPr>
          <p:nvPr>
            <p:ph type="sldNum" sz="quarter" idx="12"/>
          </p:nvPr>
        </p:nvSpPr>
        <p:spPr/>
        <p:txBody>
          <a:bodyPr/>
          <a:lstStyle/>
          <a:p>
            <a:fld id="{E5CC53A3-186A-4A9B-8AA2-13162673C9B4}" type="slidenum">
              <a:rPr lang="en-US" smtClean="0"/>
              <a:pPr/>
              <a:t>20</a:t>
            </a:fld>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Macpherson and Bolts’ Careers</a:t>
            </a:r>
            <a:endParaRPr lang="en-US" dirty="0"/>
          </a:p>
        </p:txBody>
      </p:sp>
      <p:sp>
        <p:nvSpPr>
          <p:cNvPr id="3" name="Content Placeholder 2"/>
          <p:cNvSpPr>
            <a:spLocks noGrp="1"/>
          </p:cNvSpPr>
          <p:nvPr>
            <p:ph idx="1"/>
          </p:nvPr>
        </p:nvSpPr>
        <p:spPr>
          <a:xfrm>
            <a:off x="457200" y="1600200"/>
            <a:ext cx="8229600" cy="4876800"/>
          </a:xfrm>
        </p:spPr>
        <p:txBody>
          <a:bodyPr>
            <a:normAutofit fontScale="47500" lnSpcReduction="20000"/>
          </a:bodyPr>
          <a:lstStyle/>
          <a:p>
            <a:pPr>
              <a:buNone/>
            </a:pPr>
            <a:r>
              <a:rPr lang="en-US" b="1" dirty="0" smtClean="0"/>
              <a:t>John Macpherson (c. 1745-1821)</a:t>
            </a:r>
          </a:p>
          <a:p>
            <a:r>
              <a:rPr lang="en-US" dirty="0" smtClean="0"/>
              <a:t>Born in Scotland</a:t>
            </a:r>
          </a:p>
          <a:p>
            <a:r>
              <a:rPr lang="en-US" dirty="0" smtClean="0"/>
              <a:t>1765: Purses about the East Indiaman </a:t>
            </a:r>
            <a:r>
              <a:rPr lang="en-US" i="1" dirty="0" smtClean="0"/>
              <a:t>Lord Mansfield</a:t>
            </a:r>
            <a:endParaRPr lang="en-US" dirty="0" smtClean="0"/>
          </a:p>
          <a:p>
            <a:r>
              <a:rPr lang="en-US" dirty="0" smtClean="0"/>
              <a:t>1768-1770: Agent of the </a:t>
            </a:r>
            <a:r>
              <a:rPr lang="en-US" dirty="0" err="1" smtClean="0"/>
              <a:t>Nawab</a:t>
            </a:r>
            <a:r>
              <a:rPr lang="en-US" dirty="0" smtClean="0"/>
              <a:t> of </a:t>
            </a:r>
            <a:r>
              <a:rPr lang="en-US" dirty="0" err="1" smtClean="0"/>
              <a:t>Arcot</a:t>
            </a:r>
            <a:r>
              <a:rPr lang="en-US" dirty="0" smtClean="0"/>
              <a:t> in London</a:t>
            </a:r>
          </a:p>
          <a:p>
            <a:r>
              <a:rPr lang="en-US" dirty="0" smtClean="0"/>
              <a:t>1771: Appointed a writer to the EIC and assigned to Madras</a:t>
            </a:r>
          </a:p>
          <a:p>
            <a:r>
              <a:rPr lang="en-US" dirty="0" smtClean="0"/>
              <a:t>1772-1773: Mayor of Madras</a:t>
            </a:r>
          </a:p>
          <a:p>
            <a:r>
              <a:rPr lang="en-US" dirty="0" smtClean="0"/>
              <a:t>1776: Suspended from the Madras Council </a:t>
            </a:r>
          </a:p>
          <a:p>
            <a:r>
              <a:rPr lang="en-US" dirty="0" smtClean="0"/>
              <a:t>1779-1780: MP from </a:t>
            </a:r>
            <a:r>
              <a:rPr lang="en-US" dirty="0" err="1" smtClean="0"/>
              <a:t>Crickdale</a:t>
            </a:r>
            <a:r>
              <a:rPr lang="en-US" dirty="0" smtClean="0"/>
              <a:t>; Election Nullified</a:t>
            </a:r>
          </a:p>
          <a:p>
            <a:r>
              <a:rPr lang="en-US" dirty="0" smtClean="0"/>
              <a:t>1781:Returns to India</a:t>
            </a:r>
          </a:p>
          <a:p>
            <a:r>
              <a:rPr lang="en-US" dirty="0" smtClean="0"/>
              <a:t>1796: Reelected to Parliament</a:t>
            </a:r>
          </a:p>
          <a:p>
            <a:r>
              <a:rPr lang="en-US" dirty="0" smtClean="0"/>
              <a:t>1821: Dies in London</a:t>
            </a:r>
          </a:p>
          <a:p>
            <a:pPr>
              <a:buNone/>
            </a:pPr>
            <a:endParaRPr lang="en-US" dirty="0" smtClean="0"/>
          </a:p>
          <a:p>
            <a:pPr>
              <a:buNone/>
            </a:pPr>
            <a:r>
              <a:rPr lang="en-US" b="1" dirty="0" smtClean="0"/>
              <a:t>William Bolts (c. 1739-1808)</a:t>
            </a:r>
          </a:p>
          <a:p>
            <a:r>
              <a:rPr lang="en-US" dirty="0" smtClean="0"/>
              <a:t>Born in Germany</a:t>
            </a:r>
          </a:p>
          <a:p>
            <a:r>
              <a:rPr lang="en-US" dirty="0" smtClean="0"/>
              <a:t>1755: In Lisbon as a commercial agent</a:t>
            </a:r>
          </a:p>
          <a:p>
            <a:r>
              <a:rPr lang="en-US" dirty="0" smtClean="0"/>
              <a:t>1759: Appointed Factor in EIC</a:t>
            </a:r>
          </a:p>
          <a:p>
            <a:r>
              <a:rPr lang="en-US" dirty="0" smtClean="0"/>
              <a:t>1768: Ejected from India</a:t>
            </a:r>
          </a:p>
          <a:p>
            <a:r>
              <a:rPr lang="en-US" dirty="0" smtClean="0"/>
              <a:t>1775: Mercantile agent for Maria Theresa in India</a:t>
            </a:r>
          </a:p>
          <a:p>
            <a:r>
              <a:rPr lang="en-US" dirty="0" smtClean="0"/>
              <a:t>1784: Floats similar schemes to the French and Swedish</a:t>
            </a:r>
          </a:p>
          <a:p>
            <a:r>
              <a:rPr lang="en-US" dirty="0" smtClean="0"/>
              <a:t>1808 Dies in Paris</a:t>
            </a:r>
            <a:endParaRPr lang="en-US" dirty="0"/>
          </a:p>
        </p:txBody>
      </p:sp>
      <p:sp>
        <p:nvSpPr>
          <p:cNvPr id="4" name="Slide Number Placeholder 3"/>
          <p:cNvSpPr>
            <a:spLocks noGrp="1"/>
          </p:cNvSpPr>
          <p:nvPr>
            <p:ph type="sldNum" sz="quarter" idx="12"/>
          </p:nvPr>
        </p:nvSpPr>
        <p:spPr/>
        <p:txBody>
          <a:bodyPr/>
          <a:lstStyle/>
          <a:p>
            <a:fld id="{E5CC53A3-186A-4A9B-8AA2-13162673C9B4}" type="slidenum">
              <a:rPr lang="en-US" smtClean="0"/>
              <a:pPr/>
              <a:t>21</a:t>
            </a:fld>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William Bolts in Bengal</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1759: Arrives in Bengal</a:t>
            </a:r>
          </a:p>
          <a:p>
            <a:r>
              <a:rPr lang="en-US" dirty="0" smtClean="0"/>
              <a:t>1762: Writes “insubordinate” letter to the </a:t>
            </a:r>
            <a:r>
              <a:rPr lang="en-US" dirty="0" err="1" smtClean="0"/>
              <a:t>Nawab</a:t>
            </a:r>
            <a:r>
              <a:rPr lang="en-US" dirty="0" smtClean="0"/>
              <a:t> of Bengal</a:t>
            </a:r>
          </a:p>
          <a:p>
            <a:r>
              <a:rPr lang="en-US" dirty="0" smtClean="0"/>
              <a:t>1766: Quarrels with superior at Benares</a:t>
            </a:r>
          </a:p>
          <a:p>
            <a:r>
              <a:rPr lang="en-US" dirty="0" smtClean="0"/>
              <a:t>1768: Resigns and is deported from Bengal</a:t>
            </a:r>
          </a:p>
          <a:p>
            <a:r>
              <a:rPr lang="en-US" dirty="0" smtClean="0"/>
              <a:t>1772: Publishes </a:t>
            </a:r>
            <a:r>
              <a:rPr lang="en-US" i="1" dirty="0" smtClean="0"/>
              <a:t>Considerations on Indian Affairs</a:t>
            </a:r>
            <a:endParaRPr lang="en-US" dirty="0" smtClean="0"/>
          </a:p>
          <a:p>
            <a:r>
              <a:rPr lang="en-US" dirty="0" smtClean="0"/>
              <a:t>1773: Henry </a:t>
            </a:r>
            <a:r>
              <a:rPr lang="en-US" dirty="0" err="1" smtClean="0"/>
              <a:t>Verelst</a:t>
            </a:r>
            <a:r>
              <a:rPr lang="en-US" dirty="0" smtClean="0"/>
              <a:t> publishes </a:t>
            </a:r>
            <a:r>
              <a:rPr lang="en-US" i="1" dirty="0" smtClean="0"/>
              <a:t>A View of the Rise, Progress, and Present State of the English Government in Bengal</a:t>
            </a:r>
            <a:endParaRPr lang="en-US" dirty="0" smtClean="0"/>
          </a:p>
          <a:p>
            <a:r>
              <a:rPr lang="en-US" dirty="0" smtClean="0"/>
              <a:t>Bolts wins his case in the Chancery court, but the Company indemnifies </a:t>
            </a:r>
            <a:r>
              <a:rPr lang="en-US" dirty="0" err="1" smtClean="0"/>
              <a:t>Verelst</a:t>
            </a:r>
            <a:endParaRPr lang="en-US" dirty="0"/>
          </a:p>
        </p:txBody>
      </p:sp>
      <p:sp>
        <p:nvSpPr>
          <p:cNvPr id="4" name="Slide Number Placeholder 3"/>
          <p:cNvSpPr>
            <a:spLocks noGrp="1"/>
          </p:cNvSpPr>
          <p:nvPr>
            <p:ph type="sldNum" sz="quarter" idx="12"/>
          </p:nvPr>
        </p:nvSpPr>
        <p:spPr/>
        <p:txBody>
          <a:bodyPr/>
          <a:lstStyle/>
          <a:p>
            <a:fld id="{E5CC53A3-186A-4A9B-8AA2-13162673C9B4}" type="slidenum">
              <a:rPr lang="en-US" smtClean="0"/>
              <a:pPr/>
              <a:t>22</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Early Colonial India—What</a:t>
            </a:r>
            <a:endParaRPr lang="en-US" dirty="0"/>
          </a:p>
        </p:txBody>
      </p:sp>
      <p:sp>
        <p:nvSpPr>
          <p:cNvPr id="3" name="Content Placeholder 2"/>
          <p:cNvSpPr>
            <a:spLocks noGrp="1"/>
          </p:cNvSpPr>
          <p:nvPr>
            <p:ph idx="1"/>
          </p:nvPr>
        </p:nvSpPr>
        <p:spPr/>
        <p:txBody>
          <a:bodyPr/>
          <a:lstStyle/>
          <a:p>
            <a:pPr marL="514350" indent="-514350"/>
            <a:r>
              <a:rPr lang="en-US" dirty="0" smtClean="0"/>
              <a:t>The East India Company 1600-1858</a:t>
            </a:r>
          </a:p>
          <a:p>
            <a:pPr marL="914400" lvl="1" indent="-514350"/>
            <a:r>
              <a:rPr lang="en-US" dirty="0" smtClean="0"/>
              <a:t>1700: Organized around factories in Bombay, Madras, and Bengal</a:t>
            </a:r>
          </a:p>
          <a:p>
            <a:pPr marL="914400" lvl="1" indent="-514350"/>
            <a:r>
              <a:rPr lang="en-US" dirty="0" smtClean="0"/>
              <a:t>1757: Battle of </a:t>
            </a:r>
            <a:r>
              <a:rPr lang="en-US" dirty="0" err="1" smtClean="0"/>
              <a:t>Plassey</a:t>
            </a:r>
            <a:r>
              <a:rPr lang="en-US" dirty="0" smtClean="0"/>
              <a:t> in Bengal</a:t>
            </a:r>
          </a:p>
          <a:p>
            <a:pPr marL="914400" lvl="1" indent="-514350"/>
            <a:r>
              <a:rPr lang="en-US" dirty="0" smtClean="0"/>
              <a:t>1754-1763: Seven Years’ War</a:t>
            </a:r>
          </a:p>
          <a:p>
            <a:pPr marL="914400" lvl="1" indent="-514350"/>
            <a:r>
              <a:rPr lang="en-US" dirty="0" smtClean="0"/>
              <a:t>1765: Grant of </a:t>
            </a:r>
            <a:r>
              <a:rPr lang="en-US" i="1" dirty="0" err="1" smtClean="0"/>
              <a:t>Diwani</a:t>
            </a:r>
            <a:r>
              <a:rPr lang="en-US" i="1" dirty="0" smtClean="0"/>
              <a:t> </a:t>
            </a:r>
            <a:r>
              <a:rPr lang="en-US" dirty="0" smtClean="0"/>
              <a:t>in Bengal</a:t>
            </a:r>
            <a:endParaRPr lang="en-US" i="1" dirty="0" smtClean="0"/>
          </a:p>
          <a:p>
            <a:pPr marL="914400" lvl="1" indent="-514350"/>
            <a:r>
              <a:rPr lang="en-US" dirty="0" smtClean="0"/>
              <a:t>1770s: Territorial expansion in Madras</a:t>
            </a:r>
          </a:p>
          <a:p>
            <a:pPr marL="914400" lvl="1" indent="-514350"/>
            <a:endParaRPr lang="en-US" dirty="0"/>
          </a:p>
        </p:txBody>
      </p:sp>
      <p:sp>
        <p:nvSpPr>
          <p:cNvPr id="4" name="Slide Number Placeholder 3"/>
          <p:cNvSpPr>
            <a:spLocks noGrp="1"/>
          </p:cNvSpPr>
          <p:nvPr>
            <p:ph type="sldNum" sz="quarter" idx="12"/>
          </p:nvPr>
        </p:nvSpPr>
        <p:spPr/>
        <p:txBody>
          <a:bodyPr/>
          <a:lstStyle/>
          <a:p>
            <a:fld id="{E5CC53A3-186A-4A9B-8AA2-13162673C9B4}" type="slidenum">
              <a:rPr lang="en-US" smtClean="0"/>
              <a:pPr/>
              <a:t>23</a:t>
            </a:fld>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Directions</a:t>
            </a:r>
            <a:endParaRPr lang="en-US" dirty="0"/>
          </a:p>
        </p:txBody>
      </p:sp>
      <p:sp>
        <p:nvSpPr>
          <p:cNvPr id="3" name="Content Placeholder 2"/>
          <p:cNvSpPr>
            <a:spLocks noGrp="1"/>
          </p:cNvSpPr>
          <p:nvPr>
            <p:ph idx="1"/>
          </p:nvPr>
        </p:nvSpPr>
        <p:spPr/>
        <p:txBody>
          <a:bodyPr/>
          <a:lstStyle/>
          <a:p>
            <a:r>
              <a:rPr lang="en-US" dirty="0" smtClean="0"/>
              <a:t>An empirical terrain in which the boundaries were not taken-for-granted</a:t>
            </a:r>
          </a:p>
          <a:p>
            <a:endParaRPr lang="en-US" dirty="0" smtClean="0"/>
          </a:p>
          <a:p>
            <a:endParaRPr lang="en-US" dirty="0" smtClean="0"/>
          </a:p>
          <a:p>
            <a:r>
              <a:rPr lang="en-US" dirty="0" smtClean="0"/>
              <a:t>A theoretical framework linking the process of political conflict to corruption</a:t>
            </a:r>
          </a:p>
        </p:txBody>
      </p:sp>
      <p:sp>
        <p:nvSpPr>
          <p:cNvPr id="4" name="Slide Number Placeholder 3"/>
          <p:cNvSpPr>
            <a:spLocks noGrp="1"/>
          </p:cNvSpPr>
          <p:nvPr>
            <p:ph type="sldNum" sz="quarter" idx="12"/>
          </p:nvPr>
        </p:nvSpPr>
        <p:spPr/>
        <p:txBody>
          <a:bodyPr/>
          <a:lstStyle/>
          <a:p>
            <a:fld id="{E5CC53A3-186A-4A9B-8AA2-13162673C9B4}" type="slidenum">
              <a:rPr lang="en-US" smtClean="0"/>
              <a:pPr/>
              <a:t>3</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gard050.jpg"/>
          <p:cNvPicPr>
            <a:picLocks noGrp="1" noChangeAspect="1"/>
          </p:cNvPicPr>
          <p:nvPr>
            <p:ph idx="1"/>
          </p:nvPr>
        </p:nvPicPr>
        <p:blipFill>
          <a:blip r:embed="rId3" cstate="print"/>
          <a:stretch>
            <a:fillRect/>
          </a:stretch>
        </p:blipFill>
        <p:spPr>
          <a:xfrm>
            <a:off x="2209800" y="381000"/>
            <a:ext cx="4724400" cy="6139738"/>
          </a:xfrm>
        </p:spPr>
      </p:pic>
      <p:sp>
        <p:nvSpPr>
          <p:cNvPr id="3" name="Slide Number Placeholder 2"/>
          <p:cNvSpPr>
            <a:spLocks noGrp="1"/>
          </p:cNvSpPr>
          <p:nvPr>
            <p:ph type="sldNum" sz="quarter" idx="12"/>
          </p:nvPr>
        </p:nvSpPr>
        <p:spPr/>
        <p:txBody>
          <a:bodyPr/>
          <a:lstStyle/>
          <a:p>
            <a:fld id="{E5CC53A3-186A-4A9B-8AA2-13162673C9B4}" type="slidenum">
              <a:rPr lang="en-US" smtClean="0"/>
              <a:pPr/>
              <a:t>4</a:t>
            </a:fld>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Early Colonial India (I)</a:t>
            </a:r>
            <a:endParaRPr lang="en-US" dirty="0"/>
          </a:p>
        </p:txBody>
      </p:sp>
      <p:sp>
        <p:nvSpPr>
          <p:cNvPr id="3" name="Content Placeholder 2"/>
          <p:cNvSpPr>
            <a:spLocks noGrp="1"/>
          </p:cNvSpPr>
          <p:nvPr>
            <p:ph idx="1"/>
          </p:nvPr>
        </p:nvSpPr>
        <p:spPr/>
        <p:txBody>
          <a:bodyPr/>
          <a:lstStyle/>
          <a:p>
            <a:r>
              <a:rPr lang="en-US" dirty="0" smtClean="0"/>
              <a:t>Presidency structure</a:t>
            </a:r>
          </a:p>
          <a:p>
            <a:pPr lvl="1"/>
            <a:r>
              <a:rPr lang="en-US" dirty="0" smtClean="0"/>
              <a:t>Each had a Governor and a council, though the governor could be overruled by his council</a:t>
            </a:r>
          </a:p>
          <a:p>
            <a:r>
              <a:rPr lang="en-US" dirty="0" smtClean="0"/>
              <a:t>The “country trade”</a:t>
            </a:r>
          </a:p>
          <a:p>
            <a:pPr lvl="1"/>
            <a:r>
              <a:rPr lang="en-US" dirty="0" smtClean="0"/>
              <a:t>Officials were poorly paid, and trading and lending money in the Indian interior was tolerated</a:t>
            </a:r>
          </a:p>
          <a:p>
            <a:r>
              <a:rPr lang="en-US" dirty="0" smtClean="0"/>
              <a:t>Officials trained as merchants</a:t>
            </a:r>
          </a:p>
          <a:p>
            <a:pPr marL="800100" lvl="3" indent="-342900"/>
            <a:r>
              <a:rPr lang="en-US" sz="2800" dirty="0" smtClean="0">
                <a:sym typeface="Wingdings" pitchFamily="2" charset="2"/>
              </a:rPr>
              <a:t>Promoted by seniority until 19</a:t>
            </a:r>
            <a:r>
              <a:rPr lang="en-US" sz="2800" baseline="30000" dirty="0" smtClean="0">
                <a:sym typeface="Wingdings" pitchFamily="2" charset="2"/>
              </a:rPr>
              <a:t>th</a:t>
            </a:r>
            <a:r>
              <a:rPr lang="en-US" sz="2800" dirty="0" smtClean="0">
                <a:sym typeface="Wingdings" pitchFamily="2" charset="2"/>
              </a:rPr>
              <a:t> century</a:t>
            </a:r>
          </a:p>
          <a:p>
            <a:endParaRPr lang="en-US" dirty="0" smtClean="0"/>
          </a:p>
          <a:p>
            <a:endParaRPr lang="en-US" dirty="0" smtClean="0"/>
          </a:p>
          <a:p>
            <a:pPr>
              <a:buNone/>
            </a:pPr>
            <a:endParaRPr lang="en-US" dirty="0"/>
          </a:p>
        </p:txBody>
      </p:sp>
      <p:sp>
        <p:nvSpPr>
          <p:cNvPr id="4" name="Slide Number Placeholder 3"/>
          <p:cNvSpPr>
            <a:spLocks noGrp="1"/>
          </p:cNvSpPr>
          <p:nvPr>
            <p:ph type="sldNum" sz="quarter" idx="12"/>
          </p:nvPr>
        </p:nvSpPr>
        <p:spPr/>
        <p:txBody>
          <a:bodyPr/>
          <a:lstStyle/>
          <a:p>
            <a:fld id="{E5CC53A3-186A-4A9B-8AA2-13162673C9B4}" type="slidenum">
              <a:rPr lang="en-US" smtClean="0"/>
              <a:pPr/>
              <a:t>5</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Early Colonial India (II)</a:t>
            </a:r>
            <a:endParaRPr lang="en-US" dirty="0"/>
          </a:p>
        </p:txBody>
      </p:sp>
      <p:sp>
        <p:nvSpPr>
          <p:cNvPr id="3" name="Content Placeholder 2"/>
          <p:cNvSpPr>
            <a:spLocks noGrp="1"/>
          </p:cNvSpPr>
          <p:nvPr>
            <p:ph idx="1"/>
          </p:nvPr>
        </p:nvSpPr>
        <p:spPr/>
        <p:txBody>
          <a:bodyPr>
            <a:normAutofit/>
          </a:bodyPr>
          <a:lstStyle/>
          <a:p>
            <a:r>
              <a:rPr lang="en-US" dirty="0" smtClean="0"/>
              <a:t>Everyone was “corrupt”</a:t>
            </a:r>
          </a:p>
          <a:p>
            <a:pPr lvl="1"/>
            <a:r>
              <a:rPr lang="en-US" dirty="0" smtClean="0"/>
              <a:t>Little boundary between public and private interest</a:t>
            </a:r>
          </a:p>
          <a:p>
            <a:pPr lvl="1"/>
            <a:r>
              <a:rPr lang="en-US" dirty="0" smtClean="0"/>
              <a:t>Government, commerce, and sociability intertwined</a:t>
            </a:r>
          </a:p>
          <a:p>
            <a:pPr lvl="1"/>
            <a:r>
              <a:rPr lang="en-US" dirty="0" smtClean="0"/>
              <a:t>Clive “astonished at his own moderation”</a:t>
            </a:r>
          </a:p>
        </p:txBody>
      </p:sp>
      <p:sp>
        <p:nvSpPr>
          <p:cNvPr id="4" name="Slide Number Placeholder 3"/>
          <p:cNvSpPr>
            <a:spLocks noGrp="1"/>
          </p:cNvSpPr>
          <p:nvPr>
            <p:ph type="sldNum" sz="quarter" idx="12"/>
          </p:nvPr>
        </p:nvSpPr>
        <p:spPr/>
        <p:txBody>
          <a:bodyPr/>
          <a:lstStyle/>
          <a:p>
            <a:fld id="{E5CC53A3-186A-4A9B-8AA2-13162673C9B4}" type="slidenum">
              <a:rPr lang="en-US" smtClean="0"/>
              <a:pPr/>
              <a:t>6</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18</a:t>
            </a:r>
            <a:r>
              <a:rPr lang="en-US" baseline="30000" dirty="0" smtClean="0"/>
              <a:t>th</a:t>
            </a:r>
            <a:r>
              <a:rPr lang="en-US" dirty="0" smtClean="0"/>
              <a:t> Century Corruption</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Corruption = decline of a regime balancing commerce (luxury), popular will (society), and the sovereign (the state)</a:t>
            </a:r>
          </a:p>
          <a:p>
            <a:r>
              <a:rPr lang="en-US" dirty="0" smtClean="0"/>
              <a:t>How to stabilize corruption?</a:t>
            </a:r>
          </a:p>
          <a:p>
            <a:pPr marL="971550" lvl="1" indent="-514350">
              <a:buFont typeface="+mj-lt"/>
              <a:buAutoNum type="arabicPeriod"/>
            </a:pPr>
            <a:r>
              <a:rPr lang="en-US" dirty="0" smtClean="0"/>
              <a:t>The State (Hobbes)</a:t>
            </a:r>
          </a:p>
          <a:p>
            <a:pPr marL="1371600" lvl="2" indent="-514350"/>
            <a:r>
              <a:rPr lang="en-US" dirty="0" smtClean="0"/>
              <a:t>Corruption = political chaos and seduction of luxury</a:t>
            </a:r>
          </a:p>
          <a:p>
            <a:pPr marL="971550" lvl="1" indent="-514350">
              <a:buFont typeface="+mj-lt"/>
              <a:buAutoNum type="arabicPeriod"/>
            </a:pPr>
            <a:r>
              <a:rPr lang="en-US" dirty="0" smtClean="0"/>
              <a:t>Constitutional Checks (Montesquieu)</a:t>
            </a:r>
          </a:p>
          <a:p>
            <a:pPr marL="1371600" lvl="2" indent="-514350"/>
            <a:r>
              <a:rPr lang="en-US" dirty="0" smtClean="0"/>
              <a:t>Corruption = despotism and economic interest</a:t>
            </a:r>
          </a:p>
          <a:p>
            <a:pPr marL="971550" lvl="1" indent="-514350">
              <a:buFont typeface="+mj-lt"/>
              <a:buAutoNum type="arabicPeriod"/>
            </a:pPr>
            <a:r>
              <a:rPr lang="en-US" dirty="0" smtClean="0"/>
              <a:t>Economic Incentives (</a:t>
            </a:r>
            <a:r>
              <a:rPr lang="en-US" dirty="0" err="1" smtClean="0"/>
              <a:t>Steuart</a:t>
            </a:r>
            <a:r>
              <a:rPr lang="en-US" dirty="0" smtClean="0"/>
              <a:t>)</a:t>
            </a:r>
          </a:p>
          <a:p>
            <a:pPr marL="1371600" lvl="2" indent="-514350"/>
            <a:r>
              <a:rPr lang="en-US" dirty="0" smtClean="0"/>
              <a:t>Corruption = despotism</a:t>
            </a:r>
          </a:p>
        </p:txBody>
      </p:sp>
      <p:sp>
        <p:nvSpPr>
          <p:cNvPr id="4" name="Slide Number Placeholder 3"/>
          <p:cNvSpPr>
            <a:spLocks noGrp="1"/>
          </p:cNvSpPr>
          <p:nvPr>
            <p:ph type="sldNum" sz="quarter" idx="12"/>
          </p:nvPr>
        </p:nvSpPr>
        <p:spPr/>
        <p:txBody>
          <a:bodyPr/>
          <a:lstStyle/>
          <a:p>
            <a:fld id="{E5CC53A3-186A-4A9B-8AA2-13162673C9B4}" type="slidenum">
              <a:rPr lang="en-US" smtClean="0"/>
              <a:pPr/>
              <a:t>7</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Dynamics of Political Conflict</a:t>
            </a:r>
            <a:endParaRPr lang="en-US" dirty="0"/>
          </a:p>
        </p:txBody>
      </p:sp>
      <p:sp>
        <p:nvSpPr>
          <p:cNvPr id="3" name="Content Placeholder 2"/>
          <p:cNvSpPr>
            <a:spLocks noGrp="1"/>
          </p:cNvSpPr>
          <p:nvPr>
            <p:ph idx="1"/>
          </p:nvPr>
        </p:nvSpPr>
        <p:spPr/>
        <p:txBody>
          <a:bodyPr/>
          <a:lstStyle/>
          <a:p>
            <a:r>
              <a:rPr lang="en-US" dirty="0" smtClean="0"/>
              <a:t>Substantive claims by parties about what corruption is and how to solve it</a:t>
            </a:r>
          </a:p>
          <a:p>
            <a:r>
              <a:rPr lang="en-US" dirty="0" smtClean="0"/>
              <a:t>The Structural dynamics of the conflicts</a:t>
            </a:r>
          </a:p>
          <a:p>
            <a:pPr lvl="1"/>
            <a:r>
              <a:rPr lang="en-US" dirty="0" smtClean="0"/>
              <a:t>Who becomes involved and why</a:t>
            </a:r>
            <a:endParaRPr lang="en-US" dirty="0"/>
          </a:p>
        </p:txBody>
      </p:sp>
      <p:sp>
        <p:nvSpPr>
          <p:cNvPr id="4" name="Slide Number Placeholder 3"/>
          <p:cNvSpPr>
            <a:spLocks noGrp="1"/>
          </p:cNvSpPr>
          <p:nvPr>
            <p:ph type="sldNum" sz="quarter" idx="12"/>
          </p:nvPr>
        </p:nvSpPr>
        <p:spPr/>
        <p:txBody>
          <a:bodyPr/>
          <a:lstStyle/>
          <a:p>
            <a:fld id="{E5CC53A3-186A-4A9B-8AA2-13162673C9B4}" type="slidenum">
              <a:rPr lang="en-US" smtClean="0"/>
              <a:pPr/>
              <a:t>8</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Escalation of Conflict</a:t>
            </a:r>
            <a:endParaRPr lang="en-US" dirty="0"/>
          </a:p>
        </p:txBody>
      </p:sp>
      <p:sp>
        <p:nvSpPr>
          <p:cNvPr id="4" name="Oval 3"/>
          <p:cNvSpPr/>
          <p:nvPr/>
        </p:nvSpPr>
        <p:spPr>
          <a:xfrm>
            <a:off x="2590800" y="1828800"/>
            <a:ext cx="3276600" cy="4191000"/>
          </a:xfrm>
          <a:prstGeom prst="ellipse">
            <a:avLst/>
          </a:prstGeom>
          <a:noFill/>
          <a:ln>
            <a:solidFill>
              <a:schemeClr val="accent1">
                <a:shade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3657600" y="2514600"/>
            <a:ext cx="1219200" cy="4572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9" name="Rounded Rectangle 8"/>
          <p:cNvSpPr/>
          <p:nvPr/>
        </p:nvSpPr>
        <p:spPr>
          <a:xfrm>
            <a:off x="3657600" y="4800600"/>
            <a:ext cx="1219200" cy="4572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3733800" y="2514600"/>
            <a:ext cx="1052083" cy="369332"/>
          </a:xfrm>
          <a:prstGeom prst="rect">
            <a:avLst/>
          </a:prstGeom>
          <a:noFill/>
        </p:spPr>
        <p:txBody>
          <a:bodyPr wrap="square" rtlCol="0">
            <a:spAutoFit/>
          </a:bodyPr>
          <a:lstStyle/>
          <a:p>
            <a:pPr algn="ctr"/>
            <a:r>
              <a:rPr lang="en-US" dirty="0" smtClean="0"/>
              <a:t>Faction</a:t>
            </a:r>
            <a:endParaRPr lang="en-US" dirty="0"/>
          </a:p>
        </p:txBody>
      </p:sp>
      <p:sp>
        <p:nvSpPr>
          <p:cNvPr id="12" name="TextBox 11"/>
          <p:cNvSpPr txBox="1"/>
          <p:nvPr/>
        </p:nvSpPr>
        <p:spPr>
          <a:xfrm>
            <a:off x="3657600" y="4800600"/>
            <a:ext cx="1219200" cy="369332"/>
          </a:xfrm>
          <a:prstGeom prst="rect">
            <a:avLst/>
          </a:prstGeom>
          <a:noFill/>
        </p:spPr>
        <p:txBody>
          <a:bodyPr wrap="square" rtlCol="0">
            <a:spAutoFit/>
          </a:bodyPr>
          <a:lstStyle/>
          <a:p>
            <a:pPr algn="ctr"/>
            <a:r>
              <a:rPr lang="en-US" dirty="0" smtClean="0"/>
              <a:t>Faction</a:t>
            </a:r>
            <a:endParaRPr lang="en-US" dirty="0"/>
          </a:p>
        </p:txBody>
      </p:sp>
      <p:sp>
        <p:nvSpPr>
          <p:cNvPr id="13" name="Rounded Rectangle 12"/>
          <p:cNvSpPr/>
          <p:nvPr/>
        </p:nvSpPr>
        <p:spPr>
          <a:xfrm>
            <a:off x="6553200" y="2743200"/>
            <a:ext cx="1219200" cy="4572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14" name="TextBox 13"/>
          <p:cNvSpPr txBox="1"/>
          <p:nvPr/>
        </p:nvSpPr>
        <p:spPr>
          <a:xfrm>
            <a:off x="6629400" y="2743200"/>
            <a:ext cx="1052083" cy="369332"/>
          </a:xfrm>
          <a:prstGeom prst="rect">
            <a:avLst/>
          </a:prstGeom>
          <a:noFill/>
        </p:spPr>
        <p:txBody>
          <a:bodyPr wrap="square" rtlCol="0">
            <a:spAutoFit/>
          </a:bodyPr>
          <a:lstStyle/>
          <a:p>
            <a:r>
              <a:rPr lang="en-US" dirty="0" smtClean="0"/>
              <a:t>Observer</a:t>
            </a:r>
            <a:endParaRPr lang="en-US" dirty="0"/>
          </a:p>
        </p:txBody>
      </p:sp>
      <p:sp>
        <p:nvSpPr>
          <p:cNvPr id="15" name="Rounded Rectangle 14"/>
          <p:cNvSpPr/>
          <p:nvPr/>
        </p:nvSpPr>
        <p:spPr>
          <a:xfrm>
            <a:off x="6934200" y="4572000"/>
            <a:ext cx="1219200" cy="4572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16" name="TextBox 15"/>
          <p:cNvSpPr txBox="1"/>
          <p:nvPr/>
        </p:nvSpPr>
        <p:spPr>
          <a:xfrm>
            <a:off x="7010400" y="4572000"/>
            <a:ext cx="1052083" cy="369332"/>
          </a:xfrm>
          <a:prstGeom prst="rect">
            <a:avLst/>
          </a:prstGeom>
          <a:noFill/>
        </p:spPr>
        <p:txBody>
          <a:bodyPr wrap="square" rtlCol="0">
            <a:spAutoFit/>
          </a:bodyPr>
          <a:lstStyle/>
          <a:p>
            <a:r>
              <a:rPr lang="en-US" dirty="0" smtClean="0"/>
              <a:t>Observer</a:t>
            </a:r>
            <a:endParaRPr lang="en-US" dirty="0"/>
          </a:p>
        </p:txBody>
      </p:sp>
      <p:sp>
        <p:nvSpPr>
          <p:cNvPr id="17" name="Rounded Rectangle 16"/>
          <p:cNvSpPr/>
          <p:nvPr/>
        </p:nvSpPr>
        <p:spPr>
          <a:xfrm>
            <a:off x="1447800" y="1981200"/>
            <a:ext cx="1219200" cy="4572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18" name="TextBox 17"/>
          <p:cNvSpPr txBox="1"/>
          <p:nvPr/>
        </p:nvSpPr>
        <p:spPr>
          <a:xfrm>
            <a:off x="1524000" y="1981200"/>
            <a:ext cx="1052083" cy="369332"/>
          </a:xfrm>
          <a:prstGeom prst="rect">
            <a:avLst/>
          </a:prstGeom>
          <a:noFill/>
        </p:spPr>
        <p:txBody>
          <a:bodyPr wrap="square" rtlCol="0">
            <a:spAutoFit/>
          </a:bodyPr>
          <a:lstStyle/>
          <a:p>
            <a:r>
              <a:rPr lang="en-US" dirty="0" smtClean="0"/>
              <a:t>Observer</a:t>
            </a:r>
            <a:endParaRPr lang="en-US" dirty="0"/>
          </a:p>
        </p:txBody>
      </p:sp>
      <p:cxnSp>
        <p:nvCxnSpPr>
          <p:cNvPr id="20" name="Straight Arrow Connector 19"/>
          <p:cNvCxnSpPr/>
          <p:nvPr/>
        </p:nvCxnSpPr>
        <p:spPr>
          <a:xfrm rot="10800000">
            <a:off x="5715000" y="4953000"/>
            <a:ext cx="1143000" cy="6858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6858000" y="5562600"/>
            <a:ext cx="1219200" cy="646331"/>
          </a:xfrm>
          <a:prstGeom prst="rect">
            <a:avLst/>
          </a:prstGeom>
          <a:noFill/>
        </p:spPr>
        <p:txBody>
          <a:bodyPr wrap="square" rtlCol="0">
            <a:spAutoFit/>
          </a:bodyPr>
          <a:lstStyle/>
          <a:p>
            <a:r>
              <a:rPr lang="en-US" dirty="0" smtClean="0"/>
              <a:t>Conflict Boundary</a:t>
            </a:r>
            <a:endParaRPr lang="en-US" dirty="0"/>
          </a:p>
        </p:txBody>
      </p:sp>
      <p:cxnSp>
        <p:nvCxnSpPr>
          <p:cNvPr id="23" name="Shape 22"/>
          <p:cNvCxnSpPr>
            <a:stCxn id="12" idx="1"/>
            <a:endCxn id="17" idx="2"/>
          </p:cNvCxnSpPr>
          <p:nvPr/>
        </p:nvCxnSpPr>
        <p:spPr>
          <a:xfrm rot="10800000">
            <a:off x="2057400" y="2438400"/>
            <a:ext cx="1600200" cy="2546866"/>
          </a:xfrm>
          <a:prstGeom prst="curvedConnector2">
            <a:avLst/>
          </a:prstGeom>
          <a:ln>
            <a:solidFill>
              <a:srgbClr val="FF0000"/>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8" idx="2"/>
            <a:endCxn id="12" idx="0"/>
          </p:cNvCxnSpPr>
          <p:nvPr/>
        </p:nvCxnSpPr>
        <p:spPr>
          <a:xfrm rot="5400000">
            <a:off x="3352800" y="3886200"/>
            <a:ext cx="1828800" cy="1588"/>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30" idx="0"/>
          </p:cNvCxnSpPr>
          <p:nvPr/>
        </p:nvCxnSpPr>
        <p:spPr>
          <a:xfrm rot="5400000" flipH="1" flipV="1">
            <a:off x="1390650" y="3905250"/>
            <a:ext cx="990600" cy="11049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609600" y="4953000"/>
            <a:ext cx="1447800" cy="646331"/>
          </a:xfrm>
          <a:prstGeom prst="rect">
            <a:avLst/>
          </a:prstGeom>
          <a:noFill/>
        </p:spPr>
        <p:txBody>
          <a:bodyPr wrap="square" rtlCol="0">
            <a:spAutoFit/>
          </a:bodyPr>
          <a:lstStyle/>
          <a:p>
            <a:r>
              <a:rPr lang="en-US" dirty="0" smtClean="0"/>
              <a:t>Mobilization of Bias</a:t>
            </a:r>
            <a:endParaRPr lang="en-US" dirty="0"/>
          </a:p>
        </p:txBody>
      </p:sp>
      <p:cxnSp>
        <p:nvCxnSpPr>
          <p:cNvPr id="34" name="Straight Arrow Connector 33"/>
          <p:cNvCxnSpPr/>
          <p:nvPr/>
        </p:nvCxnSpPr>
        <p:spPr>
          <a:xfrm rot="10800000" flipV="1">
            <a:off x="4267200" y="3657600"/>
            <a:ext cx="457200" cy="2286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4800600" y="3505200"/>
            <a:ext cx="914400" cy="369332"/>
          </a:xfrm>
          <a:prstGeom prst="rect">
            <a:avLst/>
          </a:prstGeom>
          <a:noFill/>
        </p:spPr>
        <p:txBody>
          <a:bodyPr wrap="square" rtlCol="0">
            <a:spAutoFit/>
          </a:bodyPr>
          <a:lstStyle/>
          <a:p>
            <a:r>
              <a:rPr lang="en-US" dirty="0" smtClean="0"/>
              <a:t>Conflict</a:t>
            </a:r>
            <a:endParaRPr lang="en-US" dirty="0"/>
          </a:p>
        </p:txBody>
      </p:sp>
      <p:sp>
        <p:nvSpPr>
          <p:cNvPr id="22" name="Oval 21"/>
          <p:cNvSpPr/>
          <p:nvPr/>
        </p:nvSpPr>
        <p:spPr>
          <a:xfrm>
            <a:off x="228600" y="1447800"/>
            <a:ext cx="5715000" cy="4724400"/>
          </a:xfrm>
          <a:prstGeom prst="ellipse">
            <a:avLst/>
          </a:prstGeom>
          <a:noFill/>
          <a:ln>
            <a:solidFill>
              <a:schemeClr val="accent1">
                <a:shade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Curved Connector 23"/>
          <p:cNvCxnSpPr/>
          <p:nvPr/>
        </p:nvCxnSpPr>
        <p:spPr>
          <a:xfrm>
            <a:off x="4876800" y="2743200"/>
            <a:ext cx="1676400" cy="228600"/>
          </a:xfrm>
          <a:prstGeom prst="curvedConnector3">
            <a:avLst>
              <a:gd name="adj1" fmla="val 50000"/>
            </a:avLst>
          </a:prstGeom>
          <a:ln>
            <a:solidFill>
              <a:srgbClr val="FF0000"/>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26" name="Curved Connector 25"/>
          <p:cNvCxnSpPr/>
          <p:nvPr/>
        </p:nvCxnSpPr>
        <p:spPr>
          <a:xfrm>
            <a:off x="4876800" y="2743200"/>
            <a:ext cx="2057400" cy="2057400"/>
          </a:xfrm>
          <a:prstGeom prst="curvedConnector3">
            <a:avLst>
              <a:gd name="adj1" fmla="val 50000"/>
            </a:avLst>
          </a:prstGeom>
          <a:ln>
            <a:solidFill>
              <a:srgbClr val="FF0000"/>
            </a:solidFill>
            <a:prstDash val="sysDot"/>
            <a:tailEnd type="arrow"/>
          </a:ln>
        </p:spPr>
        <p:style>
          <a:lnRef idx="1">
            <a:schemeClr val="accent1"/>
          </a:lnRef>
          <a:fillRef idx="0">
            <a:schemeClr val="accent1"/>
          </a:fillRef>
          <a:effectRef idx="0">
            <a:schemeClr val="accent1"/>
          </a:effectRef>
          <a:fontRef idx="minor">
            <a:schemeClr val="tx1"/>
          </a:fontRef>
        </p:style>
      </p:cxnSp>
      <p:sp>
        <p:nvSpPr>
          <p:cNvPr id="27" name="Oval 26"/>
          <p:cNvSpPr/>
          <p:nvPr/>
        </p:nvSpPr>
        <p:spPr>
          <a:xfrm>
            <a:off x="152400" y="1219200"/>
            <a:ext cx="8686800" cy="5029200"/>
          </a:xfrm>
          <a:prstGeom prst="ellipse">
            <a:avLst/>
          </a:prstGeom>
          <a:noFill/>
          <a:ln>
            <a:solidFill>
              <a:schemeClr val="accent1">
                <a:shade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Straight Arrow Connector 27"/>
          <p:cNvCxnSpPr/>
          <p:nvPr/>
        </p:nvCxnSpPr>
        <p:spPr>
          <a:xfrm rot="10800000">
            <a:off x="2667000" y="2209800"/>
            <a:ext cx="990600" cy="53340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31" name="Shape 30"/>
          <p:cNvCxnSpPr/>
          <p:nvPr/>
        </p:nvCxnSpPr>
        <p:spPr>
          <a:xfrm rot="16200000" flipV="1">
            <a:off x="4644521" y="232279"/>
            <a:ext cx="533400" cy="4488442"/>
          </a:xfrm>
          <a:prstGeom prst="curvedConnector2">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32" name="Shape 31"/>
          <p:cNvCxnSpPr/>
          <p:nvPr/>
        </p:nvCxnSpPr>
        <p:spPr>
          <a:xfrm rot="5400000">
            <a:off x="5105400" y="2971800"/>
            <a:ext cx="1828800" cy="2286000"/>
          </a:xfrm>
          <a:prstGeom prst="curvedConnector2">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33" name="Curved Connector 32"/>
          <p:cNvCxnSpPr/>
          <p:nvPr/>
        </p:nvCxnSpPr>
        <p:spPr>
          <a:xfrm rot="16200000" flipV="1">
            <a:off x="3730121" y="765679"/>
            <a:ext cx="2133600" cy="5479042"/>
          </a:xfrm>
          <a:prstGeom prst="curved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6" name="Curved Connector 35"/>
          <p:cNvCxnSpPr/>
          <p:nvPr/>
        </p:nvCxnSpPr>
        <p:spPr>
          <a:xfrm rot="10800000" flipV="1">
            <a:off x="4876800" y="4800600"/>
            <a:ext cx="2057400" cy="228600"/>
          </a:xfrm>
          <a:prstGeom prst="curvedConnector3">
            <a:avLst>
              <a:gd name="adj1" fmla="val 50000"/>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37" name="Slide Number Placeholder 36"/>
          <p:cNvSpPr>
            <a:spLocks noGrp="1"/>
          </p:cNvSpPr>
          <p:nvPr>
            <p:ph type="sldNum" sz="quarter" idx="12"/>
          </p:nvPr>
        </p:nvSpPr>
        <p:spPr/>
        <p:txBody>
          <a:bodyPr/>
          <a:lstStyle/>
          <a:p>
            <a:fld id="{E5CC53A3-186A-4A9B-8AA2-13162673C9B4}" type="slidenum">
              <a:rPr lang="en-US" smtClean="0"/>
              <a:pPr/>
              <a:t>9</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par>
                                <p:cTn id="17" presetID="3" presetClass="exit" presetSubtype="10" fill="hold" grpId="0" nodeType="withEffect">
                                  <p:stCondLst>
                                    <p:cond delay="0"/>
                                  </p:stCondLst>
                                  <p:childTnLst>
                                    <p:animEffect transition="out" filter="blinds(horizontal)">
                                      <p:cBhvr>
                                        <p:cTn id="18" dur="500"/>
                                        <p:tgtEl>
                                          <p:spTgt spid="35"/>
                                        </p:tgtEl>
                                      </p:cBhvr>
                                    </p:animEffect>
                                    <p:set>
                                      <p:cBhvr>
                                        <p:cTn id="19" dur="1" fill="hold">
                                          <p:stCondLst>
                                            <p:cond delay="499"/>
                                          </p:stCondLst>
                                        </p:cTn>
                                        <p:tgtEl>
                                          <p:spTgt spid="35"/>
                                        </p:tgtEl>
                                        <p:attrNameLst>
                                          <p:attrName>style.visibility</p:attrName>
                                        </p:attrNameLst>
                                      </p:cBhvr>
                                      <p:to>
                                        <p:strVal val="hidden"/>
                                      </p:to>
                                    </p:set>
                                  </p:childTnLst>
                                </p:cTn>
                              </p:par>
                              <p:par>
                                <p:cTn id="20" presetID="3" presetClass="exit" presetSubtype="10" fill="hold" nodeType="withEffect">
                                  <p:stCondLst>
                                    <p:cond delay="0"/>
                                  </p:stCondLst>
                                  <p:childTnLst>
                                    <p:animEffect transition="out" filter="blinds(horizontal)">
                                      <p:cBhvr>
                                        <p:cTn id="21" dur="500"/>
                                        <p:tgtEl>
                                          <p:spTgt spid="34"/>
                                        </p:tgtEl>
                                      </p:cBhvr>
                                    </p:animEffect>
                                    <p:set>
                                      <p:cBhvr>
                                        <p:cTn id="22" dur="1" fill="hold">
                                          <p:stCondLst>
                                            <p:cond delay="499"/>
                                          </p:stCondLst>
                                        </p:cTn>
                                        <p:tgtEl>
                                          <p:spTgt spid="34"/>
                                        </p:tgtEl>
                                        <p:attrNameLst>
                                          <p:attrName>style.visibility</p:attrName>
                                        </p:attrNameLst>
                                      </p:cBhvr>
                                      <p:to>
                                        <p:strVal val="hidden"/>
                                      </p:to>
                                    </p:set>
                                  </p:childTnLst>
                                </p:cTn>
                              </p:par>
                              <p:par>
                                <p:cTn id="23" presetID="3" presetClass="exit" presetSubtype="10" fill="hold" nodeType="withEffect">
                                  <p:stCondLst>
                                    <p:cond delay="0"/>
                                  </p:stCondLst>
                                  <p:childTnLst>
                                    <p:animEffect transition="out" filter="blinds(horizontal)">
                                      <p:cBhvr>
                                        <p:cTn id="24" dur="500"/>
                                        <p:tgtEl>
                                          <p:spTgt spid="29"/>
                                        </p:tgtEl>
                                      </p:cBhvr>
                                    </p:animEffect>
                                    <p:set>
                                      <p:cBhvr>
                                        <p:cTn id="25" dur="1" fill="hold">
                                          <p:stCondLst>
                                            <p:cond delay="499"/>
                                          </p:stCondLst>
                                        </p:cTn>
                                        <p:tgtEl>
                                          <p:spTgt spid="29"/>
                                        </p:tgtEl>
                                        <p:attrNameLst>
                                          <p:attrName>style.visibility</p:attrName>
                                        </p:attrNameLst>
                                      </p:cBhvr>
                                      <p:to>
                                        <p:strVal val="hidden"/>
                                      </p:to>
                                    </p:set>
                                  </p:childTnLst>
                                </p:cTn>
                              </p:par>
                              <p:par>
                                <p:cTn id="26" presetID="3" presetClass="exit" presetSubtype="10" fill="hold" nodeType="withEffect">
                                  <p:stCondLst>
                                    <p:cond delay="0"/>
                                  </p:stCondLst>
                                  <p:childTnLst>
                                    <p:animEffect transition="out" filter="blinds(horizontal)">
                                      <p:cBhvr>
                                        <p:cTn id="27" dur="500"/>
                                        <p:tgtEl>
                                          <p:spTgt spid="23"/>
                                        </p:tgtEl>
                                      </p:cBhvr>
                                    </p:animEffect>
                                    <p:set>
                                      <p:cBhvr>
                                        <p:cTn id="28" dur="1" fill="hold">
                                          <p:stCondLst>
                                            <p:cond delay="499"/>
                                          </p:stCondLst>
                                        </p:cTn>
                                        <p:tgtEl>
                                          <p:spTgt spid="23"/>
                                        </p:tgtEl>
                                        <p:attrNameLst>
                                          <p:attrName>style.visibility</p:attrName>
                                        </p:attrNameLst>
                                      </p:cBhvr>
                                      <p:to>
                                        <p:strVal val="hidden"/>
                                      </p:to>
                                    </p:set>
                                  </p:childTnLst>
                                </p:cTn>
                              </p:par>
                              <p:par>
                                <p:cTn id="29" presetID="3" presetClass="exit" presetSubtype="10" fill="hold" grpId="1" nodeType="withEffect">
                                  <p:stCondLst>
                                    <p:cond delay="0"/>
                                  </p:stCondLst>
                                  <p:childTnLst>
                                    <p:animEffect transition="out" filter="blinds(horizontal)">
                                      <p:cBhvr>
                                        <p:cTn id="30" dur="500"/>
                                        <p:tgtEl>
                                          <p:spTgt spid="30"/>
                                        </p:tgtEl>
                                      </p:cBhvr>
                                    </p:animEffect>
                                    <p:set>
                                      <p:cBhvr>
                                        <p:cTn id="31" dur="1" fill="hold">
                                          <p:stCondLst>
                                            <p:cond delay="499"/>
                                          </p:stCondLst>
                                        </p:cTn>
                                        <p:tgtEl>
                                          <p:spTgt spid="30"/>
                                        </p:tgtEl>
                                        <p:attrNameLst>
                                          <p:attrName>style.visibility</p:attrName>
                                        </p:attrNameLst>
                                      </p:cBhvr>
                                      <p:to>
                                        <p:strVal val="hidden"/>
                                      </p:to>
                                    </p:set>
                                  </p:childTnLst>
                                </p:cTn>
                              </p:par>
                              <p:par>
                                <p:cTn id="32" presetID="3" presetClass="exit" presetSubtype="10" fill="hold" grpId="0" nodeType="withEffect">
                                  <p:stCondLst>
                                    <p:cond delay="0"/>
                                  </p:stCondLst>
                                  <p:childTnLst>
                                    <p:animEffect transition="out" filter="blinds(horizontal)">
                                      <p:cBhvr>
                                        <p:cTn id="33" dur="500"/>
                                        <p:tgtEl>
                                          <p:spTgt spid="4"/>
                                        </p:tgtEl>
                                      </p:cBhvr>
                                    </p:animEffect>
                                    <p:set>
                                      <p:cBhvr>
                                        <p:cTn id="34" dur="1" fill="hold">
                                          <p:stCondLst>
                                            <p:cond delay="499"/>
                                          </p:stCondLst>
                                        </p:cTn>
                                        <p:tgtEl>
                                          <p:spTgt spid="4"/>
                                        </p:tgtEl>
                                        <p:attrNameLst>
                                          <p:attrName>style.visibility</p:attrName>
                                        </p:attrNameLst>
                                      </p:cBhvr>
                                      <p:to>
                                        <p:strVal val="hidden"/>
                                      </p:to>
                                    </p:set>
                                  </p:childTnLst>
                                </p:cTn>
                              </p:par>
                              <p:par>
                                <p:cTn id="35" presetID="3" presetClass="exit" presetSubtype="10" fill="hold" nodeType="withEffect">
                                  <p:stCondLst>
                                    <p:cond delay="0"/>
                                  </p:stCondLst>
                                  <p:childTnLst>
                                    <p:animEffect transition="out" filter="blinds(horizontal)">
                                      <p:cBhvr>
                                        <p:cTn id="36" dur="500"/>
                                        <p:tgtEl>
                                          <p:spTgt spid="20"/>
                                        </p:tgtEl>
                                      </p:cBhvr>
                                    </p:animEffect>
                                    <p:set>
                                      <p:cBhvr>
                                        <p:cTn id="37" dur="1" fill="hold">
                                          <p:stCondLst>
                                            <p:cond delay="499"/>
                                          </p:stCondLst>
                                        </p:cTn>
                                        <p:tgtEl>
                                          <p:spTgt spid="20"/>
                                        </p:tgtEl>
                                        <p:attrNameLst>
                                          <p:attrName>style.visibility</p:attrName>
                                        </p:attrNameLst>
                                      </p:cBhvr>
                                      <p:to>
                                        <p:strVal val="hidden"/>
                                      </p:to>
                                    </p:set>
                                  </p:childTnLst>
                                </p:cTn>
                              </p:par>
                              <p:par>
                                <p:cTn id="38" presetID="3" presetClass="exit" presetSubtype="10" fill="hold" grpId="0" nodeType="withEffect">
                                  <p:stCondLst>
                                    <p:cond delay="0"/>
                                  </p:stCondLst>
                                  <p:childTnLst>
                                    <p:animEffect transition="out" filter="blinds(horizontal)">
                                      <p:cBhvr>
                                        <p:cTn id="39" dur="500"/>
                                        <p:tgtEl>
                                          <p:spTgt spid="21"/>
                                        </p:tgtEl>
                                      </p:cBhvr>
                                    </p:animEffect>
                                    <p:set>
                                      <p:cBhvr>
                                        <p:cTn id="40" dur="1" fill="hold">
                                          <p:stCondLst>
                                            <p:cond delay="499"/>
                                          </p:stCondLst>
                                        </p:cTn>
                                        <p:tgtEl>
                                          <p:spTgt spid="21"/>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24"/>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2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2"/>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33"/>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36"/>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31"/>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27"/>
                                        </p:tgtEl>
                                        <p:attrNameLst>
                                          <p:attrName>style.visibility</p:attrName>
                                        </p:attrNameLst>
                                      </p:cBhvr>
                                      <p:to>
                                        <p:strVal val="visible"/>
                                      </p:to>
                                    </p:set>
                                  </p:childTnLst>
                                </p:cTn>
                              </p:par>
                              <p:par>
                                <p:cTn id="59" presetID="3" presetClass="exit" presetSubtype="10" fill="hold" grpId="1" nodeType="withEffect">
                                  <p:stCondLst>
                                    <p:cond delay="0"/>
                                  </p:stCondLst>
                                  <p:childTnLst>
                                    <p:animEffect transition="out" filter="blinds(horizontal)">
                                      <p:cBhvr>
                                        <p:cTn id="60" dur="500"/>
                                        <p:tgtEl>
                                          <p:spTgt spid="22"/>
                                        </p:tgtEl>
                                      </p:cBhvr>
                                    </p:animEffect>
                                    <p:set>
                                      <p:cBhvr>
                                        <p:cTn id="61" dur="1" fill="hold">
                                          <p:stCondLst>
                                            <p:cond delay="499"/>
                                          </p:stCondLst>
                                        </p:cTn>
                                        <p:tgtEl>
                                          <p:spTgt spid="22"/>
                                        </p:tgtEl>
                                        <p:attrNameLst>
                                          <p:attrName>style.visibility</p:attrName>
                                        </p:attrNameLst>
                                      </p:cBhvr>
                                      <p:to>
                                        <p:strVal val="hidden"/>
                                      </p:to>
                                    </p:set>
                                  </p:childTnLst>
                                </p:cTn>
                              </p:par>
                              <p:par>
                                <p:cTn id="62" presetID="3" presetClass="exit" presetSubtype="10" fill="hold" nodeType="withEffect">
                                  <p:stCondLst>
                                    <p:cond delay="0"/>
                                  </p:stCondLst>
                                  <p:childTnLst>
                                    <p:animEffect transition="out" filter="blinds(horizontal)">
                                      <p:cBhvr>
                                        <p:cTn id="63" dur="500"/>
                                        <p:tgtEl>
                                          <p:spTgt spid="24"/>
                                        </p:tgtEl>
                                      </p:cBhvr>
                                    </p:animEffect>
                                    <p:set>
                                      <p:cBhvr>
                                        <p:cTn id="64" dur="1" fill="hold">
                                          <p:stCondLst>
                                            <p:cond delay="499"/>
                                          </p:stCondLst>
                                        </p:cTn>
                                        <p:tgtEl>
                                          <p:spTgt spid="24"/>
                                        </p:tgtEl>
                                        <p:attrNameLst>
                                          <p:attrName>style.visibility</p:attrName>
                                        </p:attrNameLst>
                                      </p:cBhvr>
                                      <p:to>
                                        <p:strVal val="hidden"/>
                                      </p:to>
                                    </p:set>
                                  </p:childTnLst>
                                </p:cTn>
                              </p:par>
                              <p:par>
                                <p:cTn id="65" presetID="3" presetClass="exit" presetSubtype="10" fill="hold" nodeType="withEffect">
                                  <p:stCondLst>
                                    <p:cond delay="0"/>
                                  </p:stCondLst>
                                  <p:childTnLst>
                                    <p:animEffect transition="out" filter="blinds(horizontal)">
                                      <p:cBhvr>
                                        <p:cTn id="66" dur="500"/>
                                        <p:tgtEl>
                                          <p:spTgt spid="26"/>
                                        </p:tgtEl>
                                      </p:cBhvr>
                                    </p:animEffect>
                                    <p:set>
                                      <p:cBhvr>
                                        <p:cTn id="67" dur="1" fill="hold">
                                          <p:stCondLst>
                                            <p:cond delay="499"/>
                                          </p:stCondLst>
                                        </p:cTn>
                                        <p:tgtEl>
                                          <p:spTgt spid="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1" grpId="0"/>
      <p:bldP spid="30" grpId="0"/>
      <p:bldP spid="30" grpId="1"/>
      <p:bldP spid="35" grpId="0"/>
      <p:bldP spid="22" grpId="0" animBg="1"/>
      <p:bldP spid="22" grpId="1" animBg="1"/>
      <p:bldP spid="2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4768</TotalTime>
  <Words>1409</Words>
  <Application>Microsoft Office PowerPoint</Application>
  <PresentationFormat>On-screen Show (4:3)</PresentationFormat>
  <Paragraphs>185</Paragraphs>
  <Slides>23</Slides>
  <Notes>23</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“Where Interest and Passion  Unite to Confound All Order”  Corruption as State Formation in Early Colonial British India</vt:lpstr>
      <vt:lpstr>Corruption</vt:lpstr>
      <vt:lpstr>New Directions</vt:lpstr>
      <vt:lpstr>Slide 4</vt:lpstr>
      <vt:lpstr>Early Colonial India (I)</vt:lpstr>
      <vt:lpstr>Early Colonial India (II)</vt:lpstr>
      <vt:lpstr>18th Century Corruption</vt:lpstr>
      <vt:lpstr>The Dynamics of Political Conflict</vt:lpstr>
      <vt:lpstr>Escalation of Conflict</vt:lpstr>
      <vt:lpstr>William Bolts in Bengal</vt:lpstr>
      <vt:lpstr>William Bolts in Bengal (II)</vt:lpstr>
      <vt:lpstr>William Bolts in Bengal (III)</vt:lpstr>
      <vt:lpstr>The Nawab of Arcot’s Debts</vt:lpstr>
      <vt:lpstr>The Nawab of Arcot’s Debts (II)</vt:lpstr>
      <vt:lpstr>Competing Styles of Self</vt:lpstr>
      <vt:lpstr>Macpherson Versus Cornwallis</vt:lpstr>
      <vt:lpstr>Conclusion</vt:lpstr>
      <vt:lpstr>Slide 18</vt:lpstr>
      <vt:lpstr>Slide 19</vt:lpstr>
      <vt:lpstr>Slide 20</vt:lpstr>
      <vt:lpstr>Macpherson and Bolts’ Careers</vt:lpstr>
      <vt:lpstr>William Bolts in Bengal</vt:lpstr>
      <vt:lpstr>Early Colonial India—What</vt:lpstr>
    </vt:vector>
  </TitlesOfParts>
  <Company>Lenovo</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“‘Where Passion and Interest Unite to Confound All Order’”  Corruption as State Formation in Early Colonial British India</dc:title>
  <dc:creator>Nicholas Hoover Wilson</dc:creator>
  <cp:lastModifiedBy>Nicholas Hoover Wilson</cp:lastModifiedBy>
  <cp:revision>298</cp:revision>
  <dcterms:created xsi:type="dcterms:W3CDTF">2009-09-29T13:25:14Z</dcterms:created>
  <dcterms:modified xsi:type="dcterms:W3CDTF">2010-07-23T04:53:23Z</dcterms:modified>
</cp:coreProperties>
</file>